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vml" ContentType="application/vnd.openxmlformats-officedocument.vmlDrawin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3.xml" ContentType="application/vnd.openxmlformats-officedocument.presentationml.notesSlide+xml"/>
  <Override PartName="/ppt/embeddings/oleObject4.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606" r:id="rId2"/>
    <p:sldId id="583" r:id="rId3"/>
    <p:sldId id="604" r:id="rId4"/>
    <p:sldId id="607" r:id="rId5"/>
    <p:sldId id="582" r:id="rId6"/>
    <p:sldId id="588" r:id="rId7"/>
    <p:sldId id="585" r:id="rId8"/>
    <p:sldId id="595" r:id="rId9"/>
    <p:sldId id="594" r:id="rId10"/>
    <p:sldId id="596" r:id="rId11"/>
    <p:sldId id="586" r:id="rId12"/>
    <p:sldId id="592" r:id="rId13"/>
    <p:sldId id="593" r:id="rId14"/>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FFC4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p:scale>
          <a:sx n="80" d="100"/>
          <a:sy n="80" d="100"/>
        </p:scale>
        <p:origin x="-560" y="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A9DD6E2-6A19-7D43-91F0-74C7FE17C1A6}" type="datetime1">
              <a:rPr lang="en-US"/>
              <a:pPr/>
              <a:t>3/14/19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F847E04-1717-D441-8350-3B2385F604A7}" type="slidenum">
              <a:rPr lang="en-US"/>
              <a:pPr/>
              <a:t>‹#›</a:t>
            </a:fld>
            <a:endParaRPr lang="en-US"/>
          </a:p>
        </p:txBody>
      </p:sp>
    </p:spTree>
    <p:extLst>
      <p:ext uri="{BB962C8B-B14F-4D97-AF65-F5344CB8AC3E}">
        <p14:creationId xmlns:p14="http://schemas.microsoft.com/office/powerpoint/2010/main" val="3530553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1792A80-1F82-9C40-9676-E4DFFCAC3102}" type="datetime1">
              <a:rPr lang="en-US"/>
              <a:pPr/>
              <a:t>3/14/19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E03DFC0-2BB9-494C-85B8-E9FB5530CB62}" type="slidenum">
              <a:rPr lang="en-US"/>
              <a:pPr/>
              <a:t>‹#›</a:t>
            </a:fld>
            <a:endParaRPr lang="en-US"/>
          </a:p>
        </p:txBody>
      </p:sp>
    </p:spTree>
    <p:extLst>
      <p:ext uri="{BB962C8B-B14F-4D97-AF65-F5344CB8AC3E}">
        <p14:creationId xmlns:p14="http://schemas.microsoft.com/office/powerpoint/2010/main" val="52858439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17411"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(c)2010 J.E.Johnson</a:t>
            </a:r>
          </a:p>
        </p:txBody>
      </p:sp>
      <p:sp>
        <p:nvSpPr>
          <p:cNvPr id="1741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B1F8883-3B97-8E4C-BB89-AE33F1569505}" type="slidenum">
              <a:rPr lang="en-US" sz="1200">
                <a:latin typeface="Times" charset="0"/>
              </a:rPr>
              <a:pPr eaLnBrk="1" hangingPunct="1"/>
              <a:t>1</a:t>
            </a:fld>
            <a:endParaRPr lang="en-US" sz="1200">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26627"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8026BB5E-283E-1340-B3EE-26701766AFE6}" type="datetime1">
              <a:rPr lang="en-US"/>
              <a:pPr/>
              <a:t>3/14/19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3A5A77-E7C6-E946-8F8A-7FFC66340BA7}" type="slidenum">
              <a:rPr lang="en-US"/>
              <a:pPr/>
              <a:t>‹#›</a:t>
            </a:fld>
            <a:endParaRPr lang="en-US"/>
          </a:p>
        </p:txBody>
      </p:sp>
    </p:spTree>
    <p:extLst>
      <p:ext uri="{BB962C8B-B14F-4D97-AF65-F5344CB8AC3E}">
        <p14:creationId xmlns:p14="http://schemas.microsoft.com/office/powerpoint/2010/main" val="423937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4103706-98D8-124B-9013-BF4A9C7E9B93}" type="datetime1">
              <a:rPr lang="en-US"/>
              <a:pPr/>
              <a:t>3/14/19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AEE9C2-3AF3-5842-BAAD-A50698291C3D}" type="slidenum">
              <a:rPr lang="en-US"/>
              <a:pPr/>
              <a:t>‹#›</a:t>
            </a:fld>
            <a:endParaRPr lang="en-US"/>
          </a:p>
        </p:txBody>
      </p:sp>
    </p:spTree>
    <p:extLst>
      <p:ext uri="{BB962C8B-B14F-4D97-AF65-F5344CB8AC3E}">
        <p14:creationId xmlns:p14="http://schemas.microsoft.com/office/powerpoint/2010/main" val="247843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63A5839-5C0E-9746-AB65-A5810302B90C}" type="datetime1">
              <a:rPr lang="en-US"/>
              <a:pPr/>
              <a:t>3/14/19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64C169-0A38-6643-B559-CD9A31639E50}" type="slidenum">
              <a:rPr lang="en-US"/>
              <a:pPr/>
              <a:t>‹#›</a:t>
            </a:fld>
            <a:endParaRPr lang="en-US"/>
          </a:p>
        </p:txBody>
      </p:sp>
    </p:spTree>
    <p:extLst>
      <p:ext uri="{BB962C8B-B14F-4D97-AF65-F5344CB8AC3E}">
        <p14:creationId xmlns:p14="http://schemas.microsoft.com/office/powerpoint/2010/main" val="3800210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8A919CD-8C53-3347-BB35-E598081C084F}" type="datetime1">
              <a:rPr lang="en-US"/>
              <a:pPr/>
              <a:t>3/14/19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0017673-E663-1E4F-9D82-F94AC5125BA3}" type="slidenum">
              <a:rPr lang="en-US"/>
              <a:pPr/>
              <a:t>‹#›</a:t>
            </a:fld>
            <a:endParaRPr lang="en-US"/>
          </a:p>
        </p:txBody>
      </p:sp>
    </p:spTree>
    <p:extLst>
      <p:ext uri="{BB962C8B-B14F-4D97-AF65-F5344CB8AC3E}">
        <p14:creationId xmlns:p14="http://schemas.microsoft.com/office/powerpoint/2010/main" val="248228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4753F9A0-A79D-1A43-8798-281441B71B55}" type="datetime1">
              <a:rPr lang="en-US"/>
              <a:pPr/>
              <a:t>3/14/19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5244EE2A-B04A-7E45-A816-2DCDA55EF340}" type="slidenum">
              <a:rPr lang="en-US"/>
              <a:pPr/>
              <a:t>‹#›</a:t>
            </a:fld>
            <a:endParaRPr lang="en-US"/>
          </a:p>
        </p:txBody>
      </p:sp>
    </p:spTree>
    <p:extLst>
      <p:ext uri="{BB962C8B-B14F-4D97-AF65-F5344CB8AC3E}">
        <p14:creationId xmlns:p14="http://schemas.microsoft.com/office/powerpoint/2010/main" val="4178736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FD391655-71FF-1A44-9BEC-5A0BAF599BC6}" type="datetime1">
              <a:rPr lang="en-US"/>
              <a:pPr/>
              <a:t>3/14/19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CE2E929D-B332-D749-AD91-E11761C67434}" type="slidenum">
              <a:rPr lang="en-US"/>
              <a:pPr/>
              <a:t>‹#›</a:t>
            </a:fld>
            <a:endParaRPr lang="en-US"/>
          </a:p>
        </p:txBody>
      </p:sp>
    </p:spTree>
    <p:extLst>
      <p:ext uri="{BB962C8B-B14F-4D97-AF65-F5344CB8AC3E}">
        <p14:creationId xmlns:p14="http://schemas.microsoft.com/office/powerpoint/2010/main" val="295303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1002C5D-7B5A-3244-B157-F2D8A8567D40}" type="datetime1">
              <a:rPr lang="en-US"/>
              <a:pPr/>
              <a:t>3/14/19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F2F31EB1-19FC-D743-91FD-37F9F88E227D}" type="slidenum">
              <a:rPr lang="en-US"/>
              <a:pPr/>
              <a:t>‹#›</a:t>
            </a:fld>
            <a:endParaRPr lang="en-US"/>
          </a:p>
        </p:txBody>
      </p:sp>
    </p:spTree>
    <p:extLst>
      <p:ext uri="{BB962C8B-B14F-4D97-AF65-F5344CB8AC3E}">
        <p14:creationId xmlns:p14="http://schemas.microsoft.com/office/powerpoint/2010/main" val="4227124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49A22B9-713D-5C4A-8078-3E5E77C67CF0}" type="datetime1">
              <a:rPr lang="en-US"/>
              <a:pPr/>
              <a:t>3/14/19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C21A926-35BC-C74E-B8C7-6B5C08AD1F3D}" type="slidenum">
              <a:rPr lang="en-US"/>
              <a:pPr/>
              <a:t>‹#›</a:t>
            </a:fld>
            <a:endParaRPr lang="en-US"/>
          </a:p>
        </p:txBody>
      </p:sp>
    </p:spTree>
    <p:extLst>
      <p:ext uri="{BB962C8B-B14F-4D97-AF65-F5344CB8AC3E}">
        <p14:creationId xmlns:p14="http://schemas.microsoft.com/office/powerpoint/2010/main" val="3796462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273C9EF-2C45-C44B-9059-93C029AE974B}" type="datetime1">
              <a:rPr lang="en-US"/>
              <a:pPr/>
              <a:t>3/14/19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171DA86-B982-8541-8501-C99BCC976BE3}" type="slidenum">
              <a:rPr lang="en-US"/>
              <a:pPr/>
              <a:t>‹#›</a:t>
            </a:fld>
            <a:endParaRPr lang="en-US"/>
          </a:p>
        </p:txBody>
      </p:sp>
    </p:spTree>
    <p:extLst>
      <p:ext uri="{BB962C8B-B14F-4D97-AF65-F5344CB8AC3E}">
        <p14:creationId xmlns:p14="http://schemas.microsoft.com/office/powerpoint/2010/main" val="911795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468EA59-20BA-8043-905A-6F5E7B7EC701}" type="datetime1">
              <a:rPr lang="en-US"/>
              <a:pPr/>
              <a:t>3/14/19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80F163-5636-A24D-B595-64114EA9C58B}" type="slidenum">
              <a:rPr lang="en-US"/>
              <a:pPr/>
              <a:t>‹#›</a:t>
            </a:fld>
            <a:endParaRPr lang="en-US"/>
          </a:p>
        </p:txBody>
      </p:sp>
    </p:spTree>
    <p:extLst>
      <p:ext uri="{BB962C8B-B14F-4D97-AF65-F5344CB8AC3E}">
        <p14:creationId xmlns:p14="http://schemas.microsoft.com/office/powerpoint/2010/main" val="140471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BCB9604-5C89-3548-B039-ABA086D3173E}" type="datetime1">
              <a:rPr lang="en-US"/>
              <a:pPr/>
              <a:t>3/14/19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6C0510-0973-7E47-8401-15C3773D281A}" type="slidenum">
              <a:rPr lang="en-US"/>
              <a:pPr/>
              <a:t>‹#›</a:t>
            </a:fld>
            <a:endParaRPr lang="en-US"/>
          </a:p>
        </p:txBody>
      </p:sp>
    </p:spTree>
    <p:extLst>
      <p:ext uri="{BB962C8B-B14F-4D97-AF65-F5344CB8AC3E}">
        <p14:creationId xmlns:p14="http://schemas.microsoft.com/office/powerpoint/2010/main" val="37505428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853D3E6A-BC69-774C-8BED-6CCF7C58370B}" type="datetime1">
              <a:rPr lang="en-US"/>
              <a:pPr/>
              <a:t>3/14/19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48A8544C-70D3-7746-AEFE-423B60DC22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hyperlink" Target="http://molview.org"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oleObject" Target="file:///\\localhost\Users\ronrusay\Desktop\Powerpoint%20&amp;%20Movies\Chem%20106.108.120.121%20PPT%20&amp;%20Mov\Chem%20108-2018\!OLE_LINK2" TargetMode="External"/><Relationship Id="rId4" Type="http://schemas.openxmlformats.org/officeDocument/2006/relationships/image" Target="../media/image5.png"/><Relationship Id="rId5" Type="http://schemas.openxmlformats.org/officeDocument/2006/relationships/oleObject" Target="file:///\\localhost\Users\ronrusay\Desktop\Powerpoint%20&amp;%20Movies\Chem%20106.108.120.121%20PPT%20&amp;%20Mov\Chem%20108-2018\!OLE_LINK5" TargetMode="External"/><Relationship Id="rId6" Type="http://schemas.openxmlformats.org/officeDocument/2006/relationships/image" Target="../media/image6.png"/><Relationship Id="rId7" Type="http://schemas.openxmlformats.org/officeDocument/2006/relationships/oleObject" Target="file:///\\localhost\Users\ronrusay\Desktop\Powerpoint%20&amp;%20Movies\Chem%20106.108.120.121%20PPT%20&amp;%20Mov\Chem%20108-2018\!OLE_LINK6" TargetMode="External"/><Relationship Id="rId8"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file:///\\localhost\Users\ronrusay\Desktop\Powerpoint%20&amp;%20Movies\Chem%20106.108.120.121%20PPT%20&amp;%20Mov\Chem%20108-2018\!OLE_LINK7" TargetMode="External"/><Relationship Id="rId4" Type="http://schemas.openxmlformats.org/officeDocument/2006/relationships/image" Target="../media/image9.png"/><Relationship Id="rId5" Type="http://schemas.openxmlformats.org/officeDocument/2006/relationships/oleObject" Target="file:///\\localhost\Users\ronrusay\Desktop\Powerpoint%20&amp;%20Movies\Chem%20106.108.120.121%20PPT%20&amp;%20Mov\Chem%20108-2018\!OLE_LINK8" TargetMode="External"/><Relationship Id="rId6"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file:///\\localhost\Users\ronrusay\Desktop\Powerpoint%20&amp;%20Movies\Chem%20106.108.120.121%20PPT%20&amp;%20Mov\Chem%20108-2018\!OLE_LINK7" TargetMode="External"/><Relationship Id="rId4" Type="http://schemas.openxmlformats.org/officeDocument/2006/relationships/image" Target="../media/image9.png"/><Relationship Id="rId5" Type="http://schemas.openxmlformats.org/officeDocument/2006/relationships/oleObject" Target="../embeddings/oleObject2.bin"/><Relationship Id="rId6"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8.emf"/><Relationship Id="rId5" Type="http://schemas.openxmlformats.org/officeDocument/2006/relationships/oleObject" Target="file:///\\localhost\Users\ronrusay\Desktop\Powerpoint%20&amp;%20Movies\Chem%20106.108.120.121%20PPT%20&amp;%20Mov\Chem%20108-2018\!OLE_LINK7" TargetMode="External"/><Relationship Id="rId6" Type="http://schemas.openxmlformats.org/officeDocument/2006/relationships/image" Target="../media/image9.png"/><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file:///\\localhost\Users\ronrusay\Desktop\Powerpoint%20&amp;%20Movies\Chem%20106.108.120.121%20PPT%20&amp;%20Mov\Chem%20108-2018\!OLE_LINK7" TargetMode="External"/><Relationship Id="rId4" Type="http://schemas.openxmlformats.org/officeDocument/2006/relationships/image" Target="../media/image9.png"/><Relationship Id="rId5" Type="http://schemas.openxmlformats.org/officeDocument/2006/relationships/oleObject" Target="file:///\\localhost\Users\ronrusay\Desktop\Powerpoint%20&amp;%20Movies\Chem%20106.108.120.121%20PPT%20&amp;%20Mov\Chem%20108-2018\!OLE_LINK8" TargetMode="External"/><Relationship Id="rId6" Type="http://schemas.openxmlformats.org/officeDocument/2006/relationships/image" Target="../media/image10.png"/><Relationship Id="rId1" Type="http://schemas.openxmlformats.org/officeDocument/2006/relationships/vmlDrawing" Target="../drawings/vmlDrawing6.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4.bin"/><Relationship Id="rId5" Type="http://schemas.openxmlformats.org/officeDocument/2006/relationships/image" Target="../media/image11.emf"/><Relationship Id="rId6" Type="http://schemas.openxmlformats.org/officeDocument/2006/relationships/image" Target="../media/image12.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cs.google.com/forms/d/e/1FAIpQLSfsKkqZAxMK9LxMKUo6YmP1xm1o-EXYcrGufHRtYwIRixB70g/viewform" TargetMode="Externa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3"/>
          <p:cNvSpPr>
            <a:spLocks noGrp="1"/>
          </p:cNvSpPr>
          <p:nvPr>
            <p:ph type="ctrTitle" idx="4294967295"/>
          </p:nvPr>
        </p:nvSpPr>
        <p:spPr>
          <a:xfrm>
            <a:off x="447862" y="1438335"/>
            <a:ext cx="7962900" cy="1470025"/>
          </a:xfrm>
        </p:spPr>
        <p:txBody>
          <a:bodyPr/>
          <a:lstStyle/>
          <a:p>
            <a:pPr eaLnBrk="1" hangingPunct="1"/>
            <a:r>
              <a:rPr lang="en-US" sz="3600" dirty="0" smtClean="0">
                <a:latin typeface="Calibri" charset="0"/>
                <a:ea typeface="ＭＳ Ｐゴシック" charset="0"/>
                <a:cs typeface="ＭＳ Ｐゴシック" charset="0"/>
              </a:rPr>
              <a:t>Experiments:</a:t>
            </a:r>
            <a:r>
              <a:rPr lang="en-US" sz="3600" dirty="0">
                <a:latin typeface="Calibri" charset="0"/>
                <a:ea typeface="ＭＳ Ｐゴシック" charset="0"/>
                <a:cs typeface="ＭＳ Ｐゴシック" charset="0"/>
              </a:rPr>
              <a:t/>
            </a:r>
            <a:br>
              <a:rPr lang="en-US" sz="3600" dirty="0">
                <a:latin typeface="Calibri" charset="0"/>
                <a:ea typeface="ＭＳ Ｐゴシック" charset="0"/>
                <a:cs typeface="ＭＳ Ｐゴシック" charset="0"/>
              </a:rPr>
            </a:br>
            <a:r>
              <a:rPr lang="en-US" sz="3200" i="1" dirty="0" smtClean="0">
                <a:latin typeface="Calibri" charset="0"/>
                <a:ea typeface="ＭＳ Ｐゴシック" charset="0"/>
                <a:cs typeface="ＭＳ Ｐゴシック" charset="0"/>
              </a:rPr>
              <a:t>What’s My </a:t>
            </a:r>
            <a:r>
              <a:rPr lang="en-US" sz="3200" i="1" dirty="0">
                <a:latin typeface="Calibri" charset="0"/>
                <a:ea typeface="ＭＳ Ｐゴシック" charset="0"/>
                <a:cs typeface="ＭＳ Ｐゴシック" charset="0"/>
              </a:rPr>
              <a:t>F</a:t>
            </a:r>
            <a:r>
              <a:rPr lang="en-US" sz="3200" i="1" dirty="0" smtClean="0">
                <a:latin typeface="Calibri" charset="0"/>
                <a:ea typeface="ＭＳ Ｐゴシック" charset="0"/>
                <a:cs typeface="ＭＳ Ｐゴシック" charset="0"/>
              </a:rPr>
              <a:t>ormula?, Nomenclature  &amp; Molecular Modeling</a:t>
            </a:r>
            <a:r>
              <a:rPr lang="en-US" i="1" dirty="0">
                <a:latin typeface="Calibri" charset="0"/>
                <a:ea typeface="ＭＳ Ｐゴシック" charset="0"/>
                <a:cs typeface="ＭＳ Ｐゴシック" charset="0"/>
              </a:rPr>
              <a:t/>
            </a:r>
            <a:br>
              <a:rPr lang="en-US" i="1" dirty="0">
                <a:latin typeface="Calibri" charset="0"/>
                <a:ea typeface="ＭＳ Ｐゴシック" charset="0"/>
                <a:cs typeface="ＭＳ Ｐゴシック" charset="0"/>
              </a:rPr>
            </a:br>
            <a:r>
              <a:rPr lang="en-US" sz="2400" i="1" dirty="0">
                <a:latin typeface="Calibri" charset="0"/>
                <a:ea typeface="ＭＳ Ｐゴシック" charset="0"/>
                <a:cs typeface="ＭＳ Ｐゴシック" charset="0"/>
              </a:rPr>
              <a:t> </a:t>
            </a:r>
            <a:br>
              <a:rPr lang="en-US" sz="2400" i="1" dirty="0">
                <a:latin typeface="Calibri" charset="0"/>
                <a:ea typeface="ＭＳ Ｐゴシック" charset="0"/>
                <a:cs typeface="ＭＳ Ｐゴシック" charset="0"/>
              </a:rPr>
            </a:br>
            <a:endParaRPr lang="en-US" sz="2400" i="1" dirty="0">
              <a:latin typeface="Calibri" charset="0"/>
              <a:ea typeface="ＭＳ Ｐゴシック" charset="0"/>
              <a:cs typeface="ＭＳ Ｐゴシック" charset="0"/>
            </a:endParaRPr>
          </a:p>
        </p:txBody>
      </p:sp>
      <p:pic>
        <p:nvPicPr>
          <p:cNvPr id="16386" name="Picture 1" descr="Screen Shot 2018-09-20 at 5.01.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9050" y="3200400"/>
            <a:ext cx="6878638"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3"/>
          <p:cNvSpPr txBox="1">
            <a:spLocks noChangeArrowheads="1"/>
          </p:cNvSpPr>
          <p:nvPr/>
        </p:nvSpPr>
        <p:spPr bwMode="auto">
          <a:xfrm>
            <a:off x="3657600" y="2814638"/>
            <a:ext cx="2590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solidFill>
                  <a:srgbClr val="FF0000"/>
                </a:solidFill>
              </a:rPr>
              <a:t>Front of Lab</a:t>
            </a:r>
          </a:p>
        </p:txBody>
      </p:sp>
      <p:sp>
        <p:nvSpPr>
          <p:cNvPr id="16388" name="TextBox 28"/>
          <p:cNvSpPr txBox="1">
            <a:spLocks noChangeArrowheads="1"/>
          </p:cNvSpPr>
          <p:nvPr/>
        </p:nvSpPr>
        <p:spPr bwMode="auto">
          <a:xfrm>
            <a:off x="1638300" y="4267200"/>
            <a:ext cx="4191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A</a:t>
            </a:r>
          </a:p>
        </p:txBody>
      </p:sp>
      <p:sp>
        <p:nvSpPr>
          <p:cNvPr id="16389" name="TextBox 29"/>
          <p:cNvSpPr txBox="1">
            <a:spLocks noChangeArrowheads="1"/>
          </p:cNvSpPr>
          <p:nvPr/>
        </p:nvSpPr>
        <p:spPr bwMode="auto">
          <a:xfrm>
            <a:off x="25908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B</a:t>
            </a:r>
          </a:p>
        </p:txBody>
      </p:sp>
      <p:sp>
        <p:nvSpPr>
          <p:cNvPr id="16390" name="TextBox 30"/>
          <p:cNvSpPr txBox="1">
            <a:spLocks noChangeArrowheads="1"/>
          </p:cNvSpPr>
          <p:nvPr/>
        </p:nvSpPr>
        <p:spPr bwMode="auto">
          <a:xfrm>
            <a:off x="33147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C</a:t>
            </a:r>
          </a:p>
        </p:txBody>
      </p:sp>
      <p:sp>
        <p:nvSpPr>
          <p:cNvPr id="16391" name="TextBox 31"/>
          <p:cNvSpPr txBox="1">
            <a:spLocks noChangeArrowheads="1"/>
          </p:cNvSpPr>
          <p:nvPr/>
        </p:nvSpPr>
        <p:spPr bwMode="auto">
          <a:xfrm>
            <a:off x="41529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D</a:t>
            </a:r>
          </a:p>
        </p:txBody>
      </p:sp>
      <p:sp>
        <p:nvSpPr>
          <p:cNvPr id="16392" name="TextBox 32"/>
          <p:cNvSpPr txBox="1">
            <a:spLocks noChangeArrowheads="1"/>
          </p:cNvSpPr>
          <p:nvPr/>
        </p:nvSpPr>
        <p:spPr bwMode="auto">
          <a:xfrm>
            <a:off x="491490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E</a:t>
            </a:r>
          </a:p>
        </p:txBody>
      </p:sp>
      <p:sp>
        <p:nvSpPr>
          <p:cNvPr id="16393" name="TextBox 33"/>
          <p:cNvSpPr txBox="1">
            <a:spLocks noChangeArrowheads="1"/>
          </p:cNvSpPr>
          <p:nvPr/>
        </p:nvSpPr>
        <p:spPr bwMode="auto">
          <a:xfrm>
            <a:off x="5753100" y="4267200"/>
            <a:ext cx="381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F</a:t>
            </a:r>
          </a:p>
        </p:txBody>
      </p:sp>
      <p:sp>
        <p:nvSpPr>
          <p:cNvPr id="16394" name="TextBox 34"/>
          <p:cNvSpPr txBox="1">
            <a:spLocks noChangeArrowheads="1"/>
          </p:cNvSpPr>
          <p:nvPr/>
        </p:nvSpPr>
        <p:spPr bwMode="auto">
          <a:xfrm>
            <a:off x="6496050" y="4268788"/>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dirty="0"/>
          </a:p>
        </p:txBody>
      </p:sp>
      <p:sp>
        <p:nvSpPr>
          <p:cNvPr id="14" name="Title 1"/>
          <p:cNvSpPr txBox="1">
            <a:spLocks/>
          </p:cNvSpPr>
          <p:nvPr/>
        </p:nvSpPr>
        <p:spPr>
          <a:xfrm>
            <a:off x="457200" y="-76200"/>
            <a:ext cx="7772400" cy="1470025"/>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pPr eaLnBrk="1" hangingPunct="1"/>
            <a:r>
              <a:rPr lang="en-US" dirty="0" err="1" smtClean="0">
                <a:latin typeface="Calibri" charset="0"/>
                <a:ea typeface="ＭＳ Ｐゴシック" charset="0"/>
                <a:cs typeface="ＭＳ Ｐゴシック" charset="0"/>
              </a:rPr>
              <a:t>Chem</a:t>
            </a:r>
            <a:r>
              <a:rPr lang="en-US" dirty="0" smtClean="0">
                <a:latin typeface="Calibri" charset="0"/>
                <a:ea typeface="ＭＳ Ｐゴシック" charset="0"/>
                <a:cs typeface="ＭＳ Ｐゴシック" charset="0"/>
              </a:rPr>
              <a:t> 108: Lab</a:t>
            </a:r>
            <a:br>
              <a:rPr lang="en-US" dirty="0" smtClean="0">
                <a:latin typeface="Calibri" charset="0"/>
                <a:ea typeface="ＭＳ Ｐゴシック" charset="0"/>
                <a:cs typeface="ＭＳ Ｐゴシック" charset="0"/>
              </a:rPr>
            </a:br>
            <a:r>
              <a:rPr lang="en-US" sz="3200" dirty="0" smtClean="0">
                <a:latin typeface="Calibri" charset="0"/>
                <a:ea typeface="ＭＳ Ｐゴシック" charset="0"/>
                <a:cs typeface="ＭＳ Ｐゴシック" charset="0"/>
              </a:rPr>
              <a:t>Week 8</a:t>
            </a:r>
            <a:endParaRPr lang="en-US" sz="3200" dirty="0">
              <a:latin typeface="Calibri" charset="0"/>
              <a:ea typeface="ＭＳ Ｐゴシック" charset="0"/>
              <a:cs typeface="ＭＳ Ｐゴシック" charset="0"/>
            </a:endParaRPr>
          </a:p>
        </p:txBody>
      </p:sp>
      <p:sp>
        <p:nvSpPr>
          <p:cNvPr id="16" name="Rectangle 15"/>
          <p:cNvSpPr>
            <a:spLocks noChangeArrowheads="1"/>
          </p:cNvSpPr>
          <p:nvPr/>
        </p:nvSpPr>
        <p:spPr bwMode="auto">
          <a:xfrm>
            <a:off x="454212" y="6159500"/>
            <a:ext cx="7924800" cy="461963"/>
          </a:xfrm>
          <a:prstGeom prst="rect">
            <a:avLst/>
          </a:prstGeom>
          <a:noFill/>
          <a:ln w="9525">
            <a:noFill/>
            <a:miter lim="800000"/>
            <a:headEnd/>
            <a:tailEnd/>
          </a:ln>
        </p:spPr>
        <p:txBody>
          <a:bodyPr>
            <a:prstTxWarp prst="textNoShape">
              <a:avLst/>
            </a:prstTxWarp>
            <a:spAutoFit/>
          </a:bodyPr>
          <a:lstStyle>
            <a:defPPr>
              <a:defRPr lang="en-US"/>
            </a:defPPr>
            <a:lvl1pPr algn="l" defTabSz="457200"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defTabSz="457200"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defTabSz="457200"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defTabSz="457200"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defTabSz="457200"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a:lstStyle>
          <a:p>
            <a:pPr algn="ctr"/>
            <a:r>
              <a:rPr lang="en-US" dirty="0"/>
              <a:t>Work with the </a:t>
            </a:r>
            <a:r>
              <a:rPr lang="en-US" dirty="0" smtClean="0"/>
              <a:t>groups </a:t>
            </a:r>
            <a:r>
              <a:rPr lang="en-US" dirty="0"/>
              <a:t>from last week</a:t>
            </a:r>
            <a:r>
              <a:rPr lang="ja-JP" altLang="en-US" dirty="0"/>
              <a:t>’</a:t>
            </a:r>
            <a:r>
              <a:rPr lang="en-US" altLang="ja-JP" dirty="0" err="1"/>
              <a:t>s</a:t>
            </a:r>
            <a:r>
              <a:rPr lang="en-US" altLang="ja-JP" dirty="0"/>
              <a:t> lab.</a:t>
            </a:r>
            <a:endParaRPr lang="en-US" dirty="0"/>
          </a:p>
        </p:txBody>
      </p:sp>
      <p:sp>
        <p:nvSpPr>
          <p:cNvPr id="17" name="Rectangle 12"/>
          <p:cNvSpPr>
            <a:spLocks noChangeArrowheads="1"/>
          </p:cNvSpPr>
          <p:nvPr/>
        </p:nvSpPr>
        <p:spPr bwMode="auto">
          <a:xfrm>
            <a:off x="685800" y="2495550"/>
            <a:ext cx="8191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dirty="0" smtClean="0"/>
              <a:t>Sign in; Sit with Group.</a:t>
            </a:r>
            <a:endParaRPr lang="en-US" sz="2000" dirty="0"/>
          </a:p>
        </p:txBody>
      </p:sp>
      <p:sp>
        <p:nvSpPr>
          <p:cNvPr id="15" name="TextBox 34"/>
          <p:cNvSpPr txBox="1">
            <a:spLocks noChangeArrowheads="1"/>
          </p:cNvSpPr>
          <p:nvPr/>
        </p:nvSpPr>
        <p:spPr bwMode="auto">
          <a:xfrm>
            <a:off x="6553200" y="4267200"/>
            <a:ext cx="381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G</a:t>
            </a:r>
          </a:p>
        </p:txBody>
      </p:sp>
    </p:spTree>
    <p:extLst>
      <p:ext uri="{BB962C8B-B14F-4D97-AF65-F5344CB8AC3E}">
        <p14:creationId xmlns:p14="http://schemas.microsoft.com/office/powerpoint/2010/main" val="253459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itle 1"/>
          <p:cNvSpPr txBox="1">
            <a:spLocks/>
          </p:cNvSpPr>
          <p:nvPr/>
        </p:nvSpPr>
        <p:spPr bwMode="auto">
          <a:xfrm>
            <a:off x="304800" y="228600"/>
            <a:ext cx="3505200" cy="609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a:latin typeface="Calibri" charset="0"/>
              </a:rPr>
              <a:t>Your </a:t>
            </a:r>
            <a:r>
              <a:rPr lang="en-US" dirty="0" smtClean="0">
                <a:latin typeface="Calibri" charset="0"/>
              </a:rPr>
              <a:t>work group has </a:t>
            </a:r>
            <a:r>
              <a:rPr lang="en-US" dirty="0">
                <a:latin typeface="Calibri" charset="0"/>
              </a:rPr>
              <a:t>2 to </a:t>
            </a:r>
            <a:r>
              <a:rPr lang="en-US" dirty="0" smtClean="0">
                <a:latin typeface="Calibri" charset="0"/>
              </a:rPr>
              <a:t>5 </a:t>
            </a:r>
            <a:r>
              <a:rPr lang="en-US" dirty="0">
                <a:latin typeface="Calibri" charset="0"/>
              </a:rPr>
              <a:t>unknowns. Complete the experimental </a:t>
            </a:r>
            <a:r>
              <a:rPr lang="en-US" dirty="0" smtClean="0">
                <a:latin typeface="Calibri" charset="0"/>
              </a:rPr>
              <a:t>procedures </a:t>
            </a:r>
            <a:r>
              <a:rPr lang="en-US" dirty="0">
                <a:latin typeface="Calibri" charset="0"/>
              </a:rPr>
              <a:t>and submit one complete </a:t>
            </a:r>
            <a:r>
              <a:rPr lang="en-US" dirty="0" smtClean="0">
                <a:latin typeface="Calibri" charset="0"/>
              </a:rPr>
              <a:t>report form </a:t>
            </a:r>
            <a:r>
              <a:rPr lang="en-US" dirty="0" smtClean="0">
                <a:latin typeface="Calibri" charset="0"/>
              </a:rPr>
              <a:t>the unknown </a:t>
            </a:r>
            <a:r>
              <a:rPr lang="en-US" dirty="0" smtClean="0">
                <a:latin typeface="Calibri" charset="0"/>
              </a:rPr>
              <a:t>worked on, </a:t>
            </a:r>
            <a:r>
              <a:rPr lang="en-US" dirty="0" smtClean="0">
                <a:latin typeface="Calibri" charset="0"/>
              </a:rPr>
              <a:t>with partner</a:t>
            </a:r>
            <a:r>
              <a:rPr lang="en-US" dirty="0">
                <a:latin typeface="Calibri" charset="0"/>
              </a:rPr>
              <a:t>(</a:t>
            </a:r>
            <a:r>
              <a:rPr lang="en-US" dirty="0" smtClean="0">
                <a:latin typeface="Calibri" charset="0"/>
              </a:rPr>
              <a:t>s)’ name(s) on the data form page &amp; a complete set of clear calculations </a:t>
            </a:r>
            <a:r>
              <a:rPr lang="en-US" dirty="0">
                <a:latin typeface="Calibri" charset="0"/>
              </a:rPr>
              <a:t>for each unknown </a:t>
            </a:r>
            <a:r>
              <a:rPr lang="en-US" dirty="0" smtClean="0">
                <a:latin typeface="Calibri" charset="0"/>
              </a:rPr>
              <a:t>with </a:t>
            </a:r>
            <a:r>
              <a:rPr lang="en-US" dirty="0">
                <a:latin typeface="Calibri" charset="0"/>
              </a:rPr>
              <a:t>% </a:t>
            </a:r>
            <a:r>
              <a:rPr lang="en-US" dirty="0" smtClean="0">
                <a:latin typeface="Calibri" charset="0"/>
              </a:rPr>
              <a:t>Yield &amp; Theoretical Yield Calculations</a:t>
            </a:r>
            <a:endParaRPr lang="en-US" dirty="0">
              <a:latin typeface="Calibri" charset="0"/>
            </a:endParaRPr>
          </a:p>
          <a:p>
            <a:pPr algn="ctr" eaLnBrk="1" hangingPunct="1"/>
            <a:r>
              <a:rPr lang="en-US" dirty="0">
                <a:latin typeface="Calibri" charset="0"/>
              </a:rPr>
              <a:t>(</a:t>
            </a:r>
            <a:r>
              <a:rPr lang="en-US" dirty="0" smtClean="0">
                <a:latin typeface="Calibri" charset="0"/>
              </a:rPr>
              <a:t>replacement </a:t>
            </a:r>
            <a:r>
              <a:rPr lang="en-US" dirty="0">
                <a:latin typeface="Calibri" charset="0"/>
              </a:rPr>
              <a:t>for pg. 36)</a:t>
            </a:r>
            <a:r>
              <a:rPr lang="en-US" sz="4400" dirty="0">
                <a:latin typeface="Calibri" charset="0"/>
              </a:rPr>
              <a:t/>
            </a:r>
            <a:br>
              <a:rPr lang="en-US" sz="4400" dirty="0">
                <a:latin typeface="Calibri" charset="0"/>
              </a:rPr>
            </a:br>
            <a:endParaRPr lang="en-US" sz="3200" dirty="0">
              <a:latin typeface="Calibri" charset="0"/>
            </a:endParaRPr>
          </a:p>
        </p:txBody>
      </p:sp>
      <p:sp>
        <p:nvSpPr>
          <p:cNvPr id="17418" name="TextBox 10"/>
          <p:cNvSpPr txBox="1">
            <a:spLocks noChangeArrowheads="1"/>
          </p:cNvSpPr>
          <p:nvPr/>
        </p:nvSpPr>
        <p:spPr bwMode="auto">
          <a:xfrm>
            <a:off x="381000" y="762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latin typeface="Calibri" charset="0"/>
              </a:rPr>
              <a:t>What</a:t>
            </a:r>
            <a:r>
              <a:rPr lang="ja-JP" altLang="en-US" sz="2800" dirty="0" smtClean="0">
                <a:latin typeface="Calibri" charset="0"/>
              </a:rPr>
              <a:t>’</a:t>
            </a:r>
            <a:r>
              <a:rPr lang="en-US" sz="2800" dirty="0" smtClean="0">
                <a:latin typeface="Calibri" charset="0"/>
              </a:rPr>
              <a:t>s </a:t>
            </a:r>
            <a:r>
              <a:rPr lang="en-US" sz="2800" dirty="0">
                <a:latin typeface="Calibri" charset="0"/>
              </a:rPr>
              <a:t>My Formula?</a:t>
            </a:r>
          </a:p>
        </p:txBody>
      </p:sp>
      <p:sp>
        <p:nvSpPr>
          <p:cNvPr id="17419" name="Rectangle 5"/>
          <p:cNvSpPr>
            <a:spLocks noChangeArrowheads="1"/>
          </p:cNvSpPr>
          <p:nvPr/>
        </p:nvSpPr>
        <p:spPr bwMode="auto">
          <a:xfrm>
            <a:off x="115904" y="5638800"/>
            <a:ext cx="4684696"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solidFill>
                  <a:srgbClr val="FF0000"/>
                </a:solidFill>
              </a:rPr>
              <a:t>Have data signed before leaving.</a:t>
            </a:r>
          </a:p>
          <a:p>
            <a:pPr algn="ctr"/>
            <a:r>
              <a:rPr lang="en-US" dirty="0" smtClean="0">
                <a:solidFill>
                  <a:srgbClr val="FF0000"/>
                </a:solidFill>
              </a:rPr>
              <a:t>Complete </a:t>
            </a:r>
            <a:r>
              <a:rPr lang="en-US" dirty="0">
                <a:solidFill>
                  <a:srgbClr val="FF0000"/>
                </a:solidFill>
              </a:rPr>
              <a:t>Report </a:t>
            </a:r>
            <a:r>
              <a:rPr lang="en-US" dirty="0" smtClean="0">
                <a:solidFill>
                  <a:srgbClr val="FF0000"/>
                </a:solidFill>
              </a:rPr>
              <a:t>Forms</a:t>
            </a:r>
            <a:endParaRPr lang="en-US" dirty="0">
              <a:solidFill>
                <a:srgbClr val="FF0000"/>
              </a:solidFill>
            </a:endParaRPr>
          </a:p>
          <a:p>
            <a:pPr algn="ctr"/>
            <a:r>
              <a:rPr lang="en-US" dirty="0">
                <a:solidFill>
                  <a:srgbClr val="FF0000"/>
                </a:solidFill>
              </a:rPr>
              <a:t>DUE </a:t>
            </a:r>
            <a:r>
              <a:rPr lang="en-US" dirty="0" smtClean="0">
                <a:solidFill>
                  <a:srgbClr val="FF0000"/>
                </a:solidFill>
              </a:rPr>
              <a:t>Next Lab </a:t>
            </a:r>
            <a:endParaRPr lang="en-US" dirty="0">
              <a:solidFill>
                <a:srgbClr val="FF0000"/>
              </a:solidFill>
            </a:endParaRPr>
          </a:p>
        </p:txBody>
      </p:sp>
      <p:pic>
        <p:nvPicPr>
          <p:cNvPr id="15" name="Picture 14" descr="What's My Formula rpt form.2018.pdf"/>
          <p:cNvPicPr>
            <a:picLocks noChangeAspect="1"/>
          </p:cNvPicPr>
          <p:nvPr/>
        </p:nvPicPr>
        <p:blipFill>
          <a:blip r:embed="rId2"/>
          <a:srcRect/>
          <a:stretch>
            <a:fillRect/>
          </a:stretch>
        </p:blipFill>
        <p:spPr bwMode="auto">
          <a:xfrm>
            <a:off x="4800600" y="609600"/>
            <a:ext cx="3886200" cy="5029200"/>
          </a:xfrm>
          <a:prstGeom prst="rect">
            <a:avLst/>
          </a:prstGeom>
          <a:noFill/>
          <a:ln w="9525">
            <a:solidFill>
              <a:schemeClr val="tx1"/>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0-09 at 3.36.0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126" y="457200"/>
            <a:ext cx="4092874" cy="6096000"/>
          </a:xfrm>
          <a:prstGeom prst="rect">
            <a:avLst/>
          </a:prstGeom>
          <a:ln>
            <a:solidFill>
              <a:schemeClr val="tx1"/>
            </a:solidFill>
          </a:ln>
        </p:spPr>
      </p:pic>
      <p:sp>
        <p:nvSpPr>
          <p:cNvPr id="8" name="Rectangle 5"/>
          <p:cNvSpPr>
            <a:spLocks noChangeArrowheads="1"/>
          </p:cNvSpPr>
          <p:nvPr/>
        </p:nvSpPr>
        <p:spPr bwMode="auto">
          <a:xfrm>
            <a:off x="-526807" y="1905000"/>
            <a:ext cx="502260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smtClean="0"/>
              <a:t>Nomenclature</a:t>
            </a:r>
          </a:p>
          <a:p>
            <a:pPr algn="ctr"/>
            <a:r>
              <a:rPr lang="en-US" dirty="0" smtClean="0"/>
              <a:t>Names, Ions, Formulas</a:t>
            </a:r>
            <a:br>
              <a:rPr lang="en-US" dirty="0" smtClean="0"/>
            </a:br>
            <a:endParaRPr lang="en-US" dirty="0" smtClean="0"/>
          </a:p>
          <a:p>
            <a:pPr algn="ctr"/>
            <a:r>
              <a:rPr lang="en-US" dirty="0" smtClean="0">
                <a:solidFill>
                  <a:srgbClr val="FF0000"/>
                </a:solidFill>
              </a:rPr>
              <a:t>Complete </a:t>
            </a:r>
            <a:r>
              <a:rPr lang="en-US" dirty="0">
                <a:solidFill>
                  <a:srgbClr val="FF0000"/>
                </a:solidFill>
              </a:rPr>
              <a:t>Report Form</a:t>
            </a:r>
          </a:p>
          <a:p>
            <a:pPr algn="ctr"/>
            <a:r>
              <a:rPr lang="en-US" dirty="0" smtClean="0">
                <a:solidFill>
                  <a:srgbClr val="FF0000"/>
                </a:solidFill>
              </a:rPr>
              <a:t>pp. 109-114</a:t>
            </a:r>
          </a:p>
          <a:p>
            <a:pPr algn="ctr"/>
            <a:r>
              <a:rPr lang="en-US" dirty="0" smtClean="0">
                <a:solidFill>
                  <a:srgbClr val="FF0000"/>
                </a:solidFill>
              </a:rPr>
              <a:t>1 form per lab group:</a:t>
            </a:r>
          </a:p>
          <a:p>
            <a:pPr algn="ctr"/>
            <a:r>
              <a:rPr lang="en-US" dirty="0" smtClean="0">
                <a:solidFill>
                  <a:srgbClr val="FF0000"/>
                </a:solidFill>
              </a:rPr>
              <a:t>With names of only those </a:t>
            </a:r>
          </a:p>
          <a:p>
            <a:pPr algn="ctr"/>
            <a:r>
              <a:rPr lang="en-US" dirty="0" smtClean="0">
                <a:solidFill>
                  <a:srgbClr val="FF0000"/>
                </a:solidFill>
              </a:rPr>
              <a:t>who contributed on</a:t>
            </a:r>
          </a:p>
          <a:p>
            <a:pPr algn="ctr"/>
            <a:r>
              <a:rPr lang="en-US" dirty="0" smtClean="0">
                <a:solidFill>
                  <a:srgbClr val="FF0000"/>
                </a:solidFill>
              </a:rPr>
              <a:t>the form.</a:t>
            </a:r>
            <a:endParaRPr lang="en-US" dirty="0">
              <a:solidFill>
                <a:srgbClr val="FF0000"/>
              </a:solidFill>
            </a:endParaRPr>
          </a:p>
        </p:txBody>
      </p:sp>
      <p:sp>
        <p:nvSpPr>
          <p:cNvPr id="3" name="Rectangle 2"/>
          <p:cNvSpPr/>
          <p:nvPr/>
        </p:nvSpPr>
        <p:spPr>
          <a:xfrm>
            <a:off x="1063426" y="1143000"/>
            <a:ext cx="1894870" cy="461665"/>
          </a:xfrm>
          <a:prstGeom prst="rect">
            <a:avLst/>
          </a:prstGeom>
        </p:spPr>
        <p:txBody>
          <a:bodyPr wrap="none">
            <a:spAutoFit/>
          </a:bodyPr>
          <a:lstStyle/>
          <a:p>
            <a:pPr algn="ctr"/>
            <a:r>
              <a:rPr lang="en-US" dirty="0">
                <a:solidFill>
                  <a:srgbClr val="FF0000"/>
                </a:solidFill>
              </a:rPr>
              <a:t>DUE </a:t>
            </a:r>
            <a:r>
              <a:rPr lang="en-US" dirty="0" smtClean="0">
                <a:solidFill>
                  <a:srgbClr val="FF0000"/>
                </a:solidFill>
              </a:rPr>
              <a:t>25-Mar</a:t>
            </a:r>
            <a:endParaRPr lang="en-US" dirty="0">
              <a:solidFill>
                <a:srgbClr val="FF0000"/>
              </a:solidFill>
            </a:endParaRPr>
          </a:p>
        </p:txBody>
      </p:sp>
    </p:spTree>
    <p:extLst>
      <p:ext uri="{BB962C8B-B14F-4D97-AF65-F5344CB8AC3E}">
        <p14:creationId xmlns:p14="http://schemas.microsoft.com/office/powerpoint/2010/main" val="6639520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533400" y="0"/>
            <a:ext cx="8229600" cy="685800"/>
          </a:xfrm>
        </p:spPr>
        <p:txBody>
          <a:bodyPr/>
          <a:lstStyle/>
          <a:p>
            <a:pPr eaLnBrk="1" hangingPunct="1"/>
            <a:r>
              <a:rPr lang="en-US" sz="2800" dirty="0" smtClean="0">
                <a:latin typeface="Calibri" charset="0"/>
                <a:ea typeface="ＭＳ Ｐゴシック" charset="0"/>
                <a:cs typeface="ＭＳ Ｐゴシック" charset="0"/>
              </a:rPr>
              <a:t>Bonds: Molecular Shapes: Molecular </a:t>
            </a:r>
            <a:r>
              <a:rPr lang="en-US" sz="2800" dirty="0">
                <a:latin typeface="Calibri" charset="0"/>
                <a:ea typeface="ＭＳ Ｐゴシック" charset="0"/>
                <a:cs typeface="ＭＳ Ｐゴシック" charset="0"/>
              </a:rPr>
              <a:t>Modeling</a:t>
            </a:r>
          </a:p>
        </p:txBody>
      </p:sp>
      <p:sp>
        <p:nvSpPr>
          <p:cNvPr id="86019" name="Rectangle 5"/>
          <p:cNvSpPr>
            <a:spLocks noChangeArrowheads="1"/>
          </p:cNvSpPr>
          <p:nvPr/>
        </p:nvSpPr>
        <p:spPr bwMode="auto">
          <a:xfrm>
            <a:off x="990600" y="5188803"/>
            <a:ext cx="73152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smtClean="0">
                <a:solidFill>
                  <a:srgbClr val="FF0000"/>
                </a:solidFill>
              </a:rPr>
              <a:t>Have completed first &amp; second pages checked</a:t>
            </a:r>
          </a:p>
          <a:p>
            <a:pPr algn="ctr"/>
            <a:r>
              <a:rPr lang="en-US" dirty="0" smtClean="0">
                <a:solidFill>
                  <a:srgbClr val="FF0000"/>
                </a:solidFill>
              </a:rPr>
              <a:t>before </a:t>
            </a:r>
            <a:r>
              <a:rPr lang="en-US" dirty="0" smtClean="0">
                <a:solidFill>
                  <a:srgbClr val="FF0000"/>
                </a:solidFill>
              </a:rPr>
              <a:t>leaving  </a:t>
            </a:r>
            <a:r>
              <a:rPr lang="en-US" dirty="0" smtClean="0">
                <a:solidFill>
                  <a:srgbClr val="FF0000"/>
                </a:solidFill>
              </a:rPr>
              <a:t>lab. </a:t>
            </a:r>
          </a:p>
          <a:p>
            <a:pPr algn="ctr"/>
            <a:r>
              <a:rPr lang="en-US" dirty="0" smtClean="0">
                <a:solidFill>
                  <a:srgbClr val="FF0000"/>
                </a:solidFill>
              </a:rPr>
              <a:t>Everyone is to complete their own form.</a:t>
            </a:r>
            <a:endParaRPr lang="en-US" dirty="0">
              <a:solidFill>
                <a:srgbClr val="FF0000"/>
              </a:solidFill>
            </a:endParaRPr>
          </a:p>
        </p:txBody>
      </p:sp>
      <p:pic>
        <p:nvPicPr>
          <p:cNvPr id="86020" name="Picture 11" descr="Chemistry 108 Molecular Modeling Form Fall 2017.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8100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TextBox 12">
            <a:hlinkClick r:id="rId4"/>
          </p:cNvPr>
          <p:cNvSpPr txBox="1">
            <a:spLocks noChangeArrowheads="1"/>
          </p:cNvSpPr>
          <p:nvPr/>
        </p:nvSpPr>
        <p:spPr bwMode="auto">
          <a:xfrm>
            <a:off x="3200400" y="4114800"/>
            <a:ext cx="254476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t>http://molview.org</a:t>
            </a:r>
          </a:p>
        </p:txBody>
      </p:sp>
    </p:spTree>
    <p:extLst>
      <p:ext uri="{BB962C8B-B14F-4D97-AF65-F5344CB8AC3E}">
        <p14:creationId xmlns:p14="http://schemas.microsoft.com/office/powerpoint/2010/main" val="819795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685800" y="762000"/>
          <a:ext cx="8856663" cy="4038600"/>
        </p:xfrm>
        <a:graphic>
          <a:graphicData uri="http://schemas.openxmlformats.org/presentationml/2006/ole">
            <mc:AlternateContent xmlns:mc="http://schemas.openxmlformats.org/markup-compatibility/2006">
              <mc:Choice xmlns:v="urn:schemas-microsoft-com:vml" Requires="v">
                <p:oleObj spid="_x0000_s19559" name="Document" r:id="rId3" imgW="5486400" imgH="2501900" progId="Word.Document.12">
                  <p:link updateAutomatic="1"/>
                </p:oleObj>
              </mc:Choice>
              <mc:Fallback>
                <p:oleObj name="Document" r:id="rId3" imgW="5486400" imgH="2501900" progId="Word.Document.12">
                  <p:link updateAutomatic="1"/>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762000"/>
                        <a:ext cx="885666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1" name="Rectangle 2"/>
          <p:cNvSpPr>
            <a:spLocks noChangeArrowheads="1"/>
          </p:cNvSpPr>
          <p:nvPr/>
        </p:nvSpPr>
        <p:spPr bwMode="auto">
          <a:xfrm>
            <a:off x="685800" y="1219200"/>
            <a:ext cx="6172200" cy="1828800"/>
          </a:xfrm>
          <a:prstGeom prst="rect">
            <a:avLst/>
          </a:prstGeom>
          <a:solidFill>
            <a:schemeClr val="accent1">
              <a:alpha val="25098"/>
            </a:schemeClr>
          </a:solidFill>
          <a:ln w="12700">
            <a:solidFill>
              <a:srgbClr val="800000"/>
            </a:solidFill>
            <a:round/>
            <a:headEnd/>
            <a:tailEnd type="triangle" w="med" len="med"/>
          </a:ln>
        </p:spPr>
        <p:txBody>
          <a:bodyPr/>
          <a:lstStyle/>
          <a:p>
            <a:endParaRPr lang="en-US"/>
          </a:p>
        </p:txBody>
      </p:sp>
      <p:sp>
        <p:nvSpPr>
          <p:cNvPr id="19462" name="TextBox 3"/>
          <p:cNvSpPr txBox="1">
            <a:spLocks noChangeArrowheads="1"/>
          </p:cNvSpPr>
          <p:nvPr/>
        </p:nvSpPr>
        <p:spPr bwMode="auto">
          <a:xfrm>
            <a:off x="3581400" y="18288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0000FF"/>
                </a:solidFill>
              </a:rPr>
              <a:t>Salt</a:t>
            </a:r>
          </a:p>
        </p:txBody>
      </p:sp>
      <p:sp>
        <p:nvSpPr>
          <p:cNvPr id="19463" name="TextBox 4"/>
          <p:cNvSpPr txBox="1">
            <a:spLocks noChangeArrowheads="1"/>
          </p:cNvSpPr>
          <p:nvPr/>
        </p:nvSpPr>
        <p:spPr bwMode="auto">
          <a:xfrm>
            <a:off x="3886200" y="27432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0000FF"/>
                </a:solidFill>
              </a:rPr>
              <a:t>Salt</a:t>
            </a:r>
          </a:p>
        </p:txBody>
      </p:sp>
      <p:sp>
        <p:nvSpPr>
          <p:cNvPr id="19464" name="TextBox 5"/>
          <p:cNvSpPr txBox="1">
            <a:spLocks noChangeArrowheads="1"/>
          </p:cNvSpPr>
          <p:nvPr/>
        </p:nvSpPr>
        <p:spPr bwMode="auto">
          <a:xfrm>
            <a:off x="3505200" y="38100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0000FF"/>
                </a:solidFill>
              </a:rPr>
              <a:t>Salt</a:t>
            </a:r>
          </a:p>
        </p:txBody>
      </p:sp>
      <p:sp>
        <p:nvSpPr>
          <p:cNvPr id="19465" name="TextBox 6"/>
          <p:cNvSpPr txBox="1">
            <a:spLocks noChangeArrowheads="1"/>
          </p:cNvSpPr>
          <p:nvPr/>
        </p:nvSpPr>
        <p:spPr bwMode="auto">
          <a:xfrm>
            <a:off x="3276600" y="48006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0000FF"/>
                </a:solidFill>
              </a:rPr>
              <a:t>Salt</a:t>
            </a:r>
          </a:p>
        </p:txBody>
      </p:sp>
      <p:graphicFrame>
        <p:nvGraphicFramePr>
          <p:cNvPr id="19459" name="Object 3"/>
          <p:cNvGraphicFramePr>
            <a:graphicFrameLocks noChangeAspect="1"/>
          </p:cNvGraphicFramePr>
          <p:nvPr/>
        </p:nvGraphicFramePr>
        <p:xfrm>
          <a:off x="-1295400" y="5486400"/>
          <a:ext cx="11969750" cy="304800"/>
        </p:xfrm>
        <a:graphic>
          <a:graphicData uri="http://schemas.openxmlformats.org/presentationml/2006/ole">
            <mc:AlternateContent xmlns:mc="http://schemas.openxmlformats.org/markup-compatibility/2006">
              <mc:Choice xmlns:v="urn:schemas-microsoft-com:vml" Requires="v">
                <p:oleObj spid="_x0000_s19560" name="Document" r:id="rId5" imgW="5486400" imgH="139700" progId="Word.Document.12">
                  <p:link updateAutomatic="1"/>
                </p:oleObj>
              </mc:Choice>
              <mc:Fallback>
                <p:oleObj name="Document" r:id="rId5" imgW="5486400" imgH="139700" progId="Word.Document.12">
                  <p:link updateAutomatic="1"/>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5486400"/>
                        <a:ext cx="1196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6" name="TextBox 10"/>
          <p:cNvSpPr txBox="1">
            <a:spLocks noChangeArrowheads="1"/>
          </p:cNvSpPr>
          <p:nvPr/>
        </p:nvSpPr>
        <p:spPr bwMode="auto">
          <a:xfrm>
            <a:off x="914400" y="1828800"/>
            <a:ext cx="1905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Unknown Sample</a:t>
            </a:r>
          </a:p>
        </p:txBody>
      </p:sp>
      <p:sp>
        <p:nvSpPr>
          <p:cNvPr id="19467" name="TextBox 11"/>
          <p:cNvSpPr txBox="1">
            <a:spLocks noChangeArrowheads="1"/>
          </p:cNvSpPr>
          <p:nvPr/>
        </p:nvSpPr>
        <p:spPr bwMode="auto">
          <a:xfrm>
            <a:off x="990600" y="2743200"/>
            <a:ext cx="1905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Unknown Sample</a:t>
            </a:r>
          </a:p>
        </p:txBody>
      </p:sp>
      <p:sp>
        <p:nvSpPr>
          <p:cNvPr id="19468" name="TextBox 12"/>
          <p:cNvSpPr txBox="1">
            <a:spLocks noChangeArrowheads="1"/>
          </p:cNvSpPr>
          <p:nvPr/>
        </p:nvSpPr>
        <p:spPr bwMode="auto">
          <a:xfrm>
            <a:off x="762000" y="3776663"/>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Unknown Sample</a:t>
            </a:r>
          </a:p>
        </p:txBody>
      </p:sp>
      <p:sp>
        <p:nvSpPr>
          <p:cNvPr id="19469" name="TextBox 13"/>
          <p:cNvSpPr txBox="1">
            <a:spLocks noChangeArrowheads="1"/>
          </p:cNvSpPr>
          <p:nvPr/>
        </p:nvSpPr>
        <p:spPr bwMode="auto">
          <a:xfrm>
            <a:off x="762000" y="4767263"/>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Unknown Sample</a:t>
            </a:r>
          </a:p>
        </p:txBody>
      </p:sp>
      <p:graphicFrame>
        <p:nvGraphicFramePr>
          <p:cNvPr id="19460" name="Object 4"/>
          <p:cNvGraphicFramePr>
            <a:graphicFrameLocks noChangeAspect="1"/>
          </p:cNvGraphicFramePr>
          <p:nvPr/>
        </p:nvGraphicFramePr>
        <p:xfrm>
          <a:off x="-1301750" y="6248400"/>
          <a:ext cx="11969750" cy="304800"/>
        </p:xfrm>
        <a:graphic>
          <a:graphicData uri="http://schemas.openxmlformats.org/presentationml/2006/ole">
            <mc:AlternateContent xmlns:mc="http://schemas.openxmlformats.org/markup-compatibility/2006">
              <mc:Choice xmlns:v="urn:schemas-microsoft-com:vml" Requires="v">
                <p:oleObj spid="_x0000_s19561" name="Document" r:id="rId7" imgW="5486400" imgH="139700" progId="Word.Document.12">
                  <p:link updateAutomatic="1"/>
                </p:oleObj>
              </mc:Choice>
              <mc:Fallback>
                <p:oleObj name="Document" r:id="rId7" imgW="5486400" imgH="139700" progId="Word.Document.12">
                  <p:link updateAutomatic="1"/>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1750" y="6248400"/>
                        <a:ext cx="1196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70" name="TextBox 17"/>
          <p:cNvSpPr txBox="1">
            <a:spLocks noChangeArrowheads="1"/>
          </p:cNvSpPr>
          <p:nvPr/>
        </p:nvSpPr>
        <p:spPr bwMode="auto">
          <a:xfrm>
            <a:off x="228600" y="5029200"/>
            <a:ext cx="510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Experimental Calculation:</a:t>
            </a:r>
          </a:p>
        </p:txBody>
      </p:sp>
      <p:sp>
        <p:nvSpPr>
          <p:cNvPr id="19472" name="TextBox 17"/>
          <p:cNvSpPr txBox="1">
            <a:spLocks noChangeArrowheads="1"/>
          </p:cNvSpPr>
          <p:nvPr/>
        </p:nvSpPr>
        <p:spPr bwMode="auto">
          <a:xfrm>
            <a:off x="1828800" y="61674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rPr>
              <a:t>?</a:t>
            </a:r>
          </a:p>
        </p:txBody>
      </p:sp>
      <p:sp>
        <p:nvSpPr>
          <p:cNvPr id="19473" name="TextBox 18"/>
          <p:cNvSpPr txBox="1">
            <a:spLocks noChangeArrowheads="1"/>
          </p:cNvSpPr>
          <p:nvPr/>
        </p:nvSpPr>
        <p:spPr bwMode="auto">
          <a:xfrm>
            <a:off x="3962400" y="61722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0000"/>
                </a:solidFill>
              </a:rPr>
              <a:t>?</a:t>
            </a:r>
          </a:p>
        </p:txBody>
      </p:sp>
      <p:sp>
        <p:nvSpPr>
          <p:cNvPr id="19474" name="TextBox 18"/>
          <p:cNvSpPr txBox="1">
            <a:spLocks noChangeArrowheads="1"/>
          </p:cNvSpPr>
          <p:nvPr/>
        </p:nvSpPr>
        <p:spPr bwMode="auto">
          <a:xfrm>
            <a:off x="1447800" y="76200"/>
            <a:ext cx="6477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smtClean="0">
                <a:latin typeface="Calibri" charset="0"/>
              </a:rPr>
              <a:t>What</a:t>
            </a:r>
            <a:r>
              <a:rPr lang="ja-JP" altLang="en-US" sz="3200" dirty="0" smtClean="0">
                <a:latin typeface="Calibri" charset="0"/>
              </a:rPr>
              <a:t>’</a:t>
            </a:r>
            <a:r>
              <a:rPr lang="en-US" sz="3200" dirty="0" smtClean="0">
                <a:latin typeface="Calibri" charset="0"/>
              </a:rPr>
              <a:t>s </a:t>
            </a:r>
            <a:r>
              <a:rPr lang="en-US" sz="3200" dirty="0">
                <a:latin typeface="Calibri" charset="0"/>
              </a:rPr>
              <a:t>My Formula? </a:t>
            </a:r>
            <a:r>
              <a:rPr lang="en-US" sz="3200" dirty="0" err="1">
                <a:latin typeface="Calibri" charset="0"/>
              </a:rPr>
              <a:t>Identificaton</a:t>
            </a:r>
            <a:endParaRPr lang="en-US" sz="3200" dirty="0">
              <a:latin typeface="Calibri" charset="0"/>
            </a:endParaRPr>
          </a:p>
        </p:txBody>
      </p:sp>
      <p:grpSp>
        <p:nvGrpSpPr>
          <p:cNvPr id="3" name="Group 2"/>
          <p:cNvGrpSpPr/>
          <p:nvPr/>
        </p:nvGrpSpPr>
        <p:grpSpPr>
          <a:xfrm>
            <a:off x="228600" y="1600200"/>
            <a:ext cx="8686800" cy="4652963"/>
            <a:chOff x="228600" y="1600200"/>
            <a:chExt cx="8686800" cy="4652963"/>
          </a:xfrm>
        </p:grpSpPr>
        <p:sp>
          <p:nvSpPr>
            <p:cNvPr id="19471" name="TextBox 18"/>
            <p:cNvSpPr txBox="1">
              <a:spLocks noChangeArrowheads="1"/>
            </p:cNvSpPr>
            <p:nvPr/>
          </p:nvSpPr>
          <p:spPr bwMode="auto">
            <a:xfrm>
              <a:off x="228600" y="5791200"/>
              <a:ext cx="8686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chemeClr val="accent6">
                      <a:lumMod val="75000"/>
                    </a:schemeClr>
                  </a:solidFill>
                </a:rPr>
                <a:t>Comparison to Calculation(s) for a, b, c, d FROM last week:</a:t>
              </a:r>
            </a:p>
          </p:txBody>
        </p:sp>
        <p:sp>
          <p:nvSpPr>
            <p:cNvPr id="2" name="TextBox 1"/>
            <p:cNvSpPr txBox="1"/>
            <p:nvPr/>
          </p:nvSpPr>
          <p:spPr>
            <a:xfrm>
              <a:off x="7086600" y="1600200"/>
              <a:ext cx="1524000" cy="461665"/>
            </a:xfrm>
            <a:prstGeom prst="rect">
              <a:avLst/>
            </a:prstGeom>
            <a:noFill/>
          </p:spPr>
          <p:txBody>
            <a:bodyPr wrap="square" rtlCol="0">
              <a:spAutoFit/>
            </a:bodyPr>
            <a:lstStyle/>
            <a:p>
              <a:r>
                <a:rPr lang="en-US" dirty="0" smtClean="0">
                  <a:solidFill>
                    <a:srgbClr val="E46C0A"/>
                  </a:solidFill>
                </a:rPr>
                <a:t>85.26%</a:t>
              </a:r>
              <a:endParaRPr lang="en-US" dirty="0">
                <a:solidFill>
                  <a:srgbClr val="E46C0A"/>
                </a:solidFill>
              </a:endParaRPr>
            </a:p>
          </p:txBody>
        </p:sp>
        <p:sp>
          <p:nvSpPr>
            <p:cNvPr id="20" name="TextBox 19"/>
            <p:cNvSpPr txBox="1"/>
            <p:nvPr/>
          </p:nvSpPr>
          <p:spPr>
            <a:xfrm>
              <a:off x="7162800" y="2433935"/>
              <a:ext cx="1524000" cy="461665"/>
            </a:xfrm>
            <a:prstGeom prst="rect">
              <a:avLst/>
            </a:prstGeom>
            <a:noFill/>
          </p:spPr>
          <p:txBody>
            <a:bodyPr wrap="square" rtlCol="0">
              <a:spAutoFit/>
            </a:bodyPr>
            <a:lstStyle/>
            <a:p>
              <a:r>
                <a:rPr lang="en-US" dirty="0" smtClean="0">
                  <a:solidFill>
                    <a:srgbClr val="E46C0A"/>
                  </a:solidFill>
                </a:rPr>
                <a:t>79.09%</a:t>
              </a:r>
              <a:endParaRPr lang="en-US" dirty="0">
                <a:solidFill>
                  <a:srgbClr val="E46C0A"/>
                </a:solidFill>
              </a:endParaRPr>
            </a:p>
          </p:txBody>
        </p:sp>
        <p:sp>
          <p:nvSpPr>
            <p:cNvPr id="21" name="TextBox 20"/>
            <p:cNvSpPr txBox="1"/>
            <p:nvPr/>
          </p:nvSpPr>
          <p:spPr>
            <a:xfrm>
              <a:off x="7391400" y="3429000"/>
              <a:ext cx="1524000" cy="461665"/>
            </a:xfrm>
            <a:prstGeom prst="rect">
              <a:avLst/>
            </a:prstGeom>
            <a:noFill/>
          </p:spPr>
          <p:txBody>
            <a:bodyPr wrap="square" rtlCol="0">
              <a:spAutoFit/>
            </a:bodyPr>
            <a:lstStyle/>
            <a:p>
              <a:r>
                <a:rPr lang="en-US" dirty="0" smtClean="0">
                  <a:solidFill>
                    <a:srgbClr val="E46C0A"/>
                  </a:solidFill>
                </a:rPr>
                <a:t>63.08%</a:t>
              </a:r>
              <a:endParaRPr lang="en-US" dirty="0">
                <a:solidFill>
                  <a:srgbClr val="E46C0A"/>
                </a:solidFill>
              </a:endParaRPr>
            </a:p>
          </p:txBody>
        </p:sp>
        <p:sp>
          <p:nvSpPr>
            <p:cNvPr id="22" name="TextBox 21"/>
            <p:cNvSpPr txBox="1"/>
            <p:nvPr/>
          </p:nvSpPr>
          <p:spPr>
            <a:xfrm>
              <a:off x="7391400" y="4343400"/>
              <a:ext cx="1524000" cy="461665"/>
            </a:xfrm>
            <a:prstGeom prst="rect">
              <a:avLst/>
            </a:prstGeom>
            <a:noFill/>
          </p:spPr>
          <p:txBody>
            <a:bodyPr wrap="square" rtlCol="0">
              <a:spAutoFit/>
            </a:bodyPr>
            <a:lstStyle/>
            <a:p>
              <a:r>
                <a:rPr lang="en-US" dirty="0" smtClean="0">
                  <a:solidFill>
                    <a:srgbClr val="E46C0A"/>
                  </a:solidFill>
                </a:rPr>
                <a:t>69.02%</a:t>
              </a:r>
              <a:endParaRPr lang="en-US" dirty="0">
                <a:solidFill>
                  <a:srgbClr val="E46C0A"/>
                </a:solidFill>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20482"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20542" name="Microsoft ClipArt Gallery" r:id="rId3" imgW="1574800" imgH="1612900" progId="MS_ClipArt_Gallery">
                  <p:embed/>
                </p:oleObj>
              </mc:Choice>
              <mc:Fallback>
                <p:oleObj name="Microsoft ClipArt Gallery" r:id="rId3" imgW="1574800" imgH="1612900" progId="MS_ClipArt_Gallery">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484" name="Rectangle 8"/>
          <p:cNvSpPr>
            <a:spLocks noChangeArrowheads="1"/>
          </p:cNvSpPr>
          <p:nvPr/>
        </p:nvSpPr>
        <p:spPr bwMode="auto">
          <a:xfrm>
            <a:off x="2438400" y="1828800"/>
            <a:ext cx="1466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Reactant</a:t>
            </a:r>
            <a:r>
              <a:rPr lang="en-US" sz="1400" b="1">
                <a:solidFill>
                  <a:srgbClr val="000000"/>
                </a:solidFill>
                <a:latin typeface="Helvetica" charset="0"/>
              </a:rPr>
              <a:t>)</a:t>
            </a:r>
            <a:endParaRPr lang="en-US"/>
          </a:p>
        </p:txBody>
      </p:sp>
      <p:sp>
        <p:nvSpPr>
          <p:cNvPr id="20485" name="Rectangle 9"/>
          <p:cNvSpPr>
            <a:spLocks noChangeArrowheads="1"/>
          </p:cNvSpPr>
          <p:nvPr/>
        </p:nvSpPr>
        <p:spPr bwMode="auto">
          <a:xfrm>
            <a:off x="4760913" y="1835150"/>
            <a:ext cx="1385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063DE8"/>
                </a:solidFill>
                <a:latin typeface="Helvetica" charset="0"/>
              </a:rPr>
              <a:t>Product</a:t>
            </a:r>
            <a:r>
              <a:rPr lang="en-US" sz="1400" b="1">
                <a:solidFill>
                  <a:srgbClr val="000000"/>
                </a:solidFill>
                <a:latin typeface="Helvetica" charset="0"/>
              </a:rPr>
              <a:t>)</a:t>
            </a:r>
            <a:endParaRPr lang="en-US"/>
          </a:p>
        </p:txBody>
      </p:sp>
      <p:sp>
        <p:nvSpPr>
          <p:cNvPr id="20486"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7"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20488"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Rectangle 13"/>
          <p:cNvSpPr>
            <a:spLocks noChangeArrowheads="1"/>
          </p:cNvSpPr>
          <p:nvPr/>
        </p:nvSpPr>
        <p:spPr bwMode="auto">
          <a:xfrm>
            <a:off x="1143000" y="36576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a:t>
            </a:r>
            <a:r>
              <a:rPr lang="en-US" sz="1400" b="1">
                <a:solidFill>
                  <a:srgbClr val="000000"/>
                </a:solidFill>
                <a:latin typeface="Helvetica" charset="0"/>
              </a:rPr>
              <a:t>)</a:t>
            </a:r>
          </a:p>
        </p:txBody>
      </p:sp>
      <p:sp>
        <p:nvSpPr>
          <p:cNvPr id="20490" name="Rectangle 14"/>
          <p:cNvSpPr>
            <a:spLocks noChangeArrowheads="1"/>
          </p:cNvSpPr>
          <p:nvPr/>
        </p:nvSpPr>
        <p:spPr bwMode="auto">
          <a:xfrm>
            <a:off x="2441575" y="4259263"/>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a:t>
            </a:r>
            <a:r>
              <a:rPr lang="en-US" sz="1400" b="1">
                <a:solidFill>
                  <a:srgbClr val="000000"/>
                </a:solidFill>
                <a:latin typeface="Helvetica" charset="0"/>
              </a:rPr>
              <a:t>)</a:t>
            </a:r>
          </a:p>
        </p:txBody>
      </p:sp>
      <p:sp>
        <p:nvSpPr>
          <p:cNvPr id="20491" name="Rectangle 15"/>
          <p:cNvSpPr>
            <a:spLocks noChangeArrowheads="1"/>
          </p:cNvSpPr>
          <p:nvPr/>
        </p:nvSpPr>
        <p:spPr bwMode="auto">
          <a:xfrm>
            <a:off x="2546350" y="4572000"/>
            <a:ext cx="7985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 (</a:t>
            </a:r>
            <a:r>
              <a:rPr lang="en-US" sz="1400" b="1" i="1">
                <a:solidFill>
                  <a:srgbClr val="008000"/>
                </a:solidFill>
                <a:latin typeface="Helvetica" charset="0"/>
              </a:rPr>
              <a:t>Divide</a:t>
            </a:r>
            <a:r>
              <a:rPr lang="en-US" sz="1400" b="1">
                <a:solidFill>
                  <a:srgbClr val="008000"/>
                </a:solidFill>
                <a:latin typeface="Helvetica" charset="0"/>
              </a:rPr>
              <a:t>)</a:t>
            </a:r>
          </a:p>
          <a:p>
            <a:endParaRPr lang="en-US" sz="1400" b="1">
              <a:solidFill>
                <a:srgbClr val="000000"/>
              </a:solidFill>
              <a:latin typeface="Helvetica" charset="0"/>
            </a:endParaRPr>
          </a:p>
          <a:p>
            <a:r>
              <a:rPr lang="en-US" sz="1400" b="1">
                <a:solidFill>
                  <a:srgbClr val="DF9255"/>
                </a:solidFill>
                <a:latin typeface="Helvetica" charset="0"/>
              </a:rPr>
              <a:t>Mass </a:t>
            </a:r>
            <a:r>
              <a:rPr lang="en-US" sz="1400" b="1">
                <a:solidFill>
                  <a:srgbClr val="000000"/>
                </a:solidFill>
                <a:latin typeface="Helvetica" charset="0"/>
              </a:rPr>
              <a:t> (</a:t>
            </a:r>
            <a:r>
              <a:rPr lang="en-US" sz="1400" b="1">
                <a:solidFill>
                  <a:srgbClr val="FF0000"/>
                </a:solidFill>
                <a:latin typeface="Helvetica" charset="0"/>
              </a:rPr>
              <a:t>R</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sp>
        <p:nvSpPr>
          <p:cNvPr id="20492" name="Rectangle 16"/>
          <p:cNvSpPr>
            <a:spLocks noChangeArrowheads="1"/>
          </p:cNvSpPr>
          <p:nvPr/>
        </p:nvSpPr>
        <p:spPr bwMode="auto">
          <a:xfrm>
            <a:off x="2378075" y="48133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by </a:t>
            </a:r>
            <a:r>
              <a:rPr lang="en-US" sz="1400" b="1">
                <a:solidFill>
                  <a:srgbClr val="DF9255"/>
                </a:solidFill>
                <a:latin typeface="Helvetica" charset="0"/>
              </a:rPr>
              <a:t>Molar</a:t>
            </a:r>
          </a:p>
        </p:txBody>
      </p:sp>
      <p:sp>
        <p:nvSpPr>
          <p:cNvPr id="20493"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4" name="Rectangle 18"/>
          <p:cNvSpPr>
            <a:spLocks noChangeArrowheads="1"/>
          </p:cNvSpPr>
          <p:nvPr/>
        </p:nvSpPr>
        <p:spPr bwMode="auto">
          <a:xfrm>
            <a:off x="2492375" y="3644900"/>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FF0000"/>
                </a:solidFill>
                <a:latin typeface="Helvetica" charset="0"/>
              </a:rPr>
              <a:t>R</a:t>
            </a:r>
            <a:r>
              <a:rPr lang="en-US" sz="1400" b="1">
                <a:solidFill>
                  <a:srgbClr val="000000"/>
                </a:solidFill>
                <a:latin typeface="Helvetica" charset="0"/>
              </a:rPr>
              <a:t>)</a:t>
            </a:r>
          </a:p>
        </p:txBody>
      </p:sp>
      <p:sp>
        <p:nvSpPr>
          <p:cNvPr id="20495" name="Rectangle 19"/>
          <p:cNvSpPr>
            <a:spLocks noChangeArrowheads="1"/>
          </p:cNvSpPr>
          <p:nvPr/>
        </p:nvSpPr>
        <p:spPr bwMode="auto">
          <a:xfrm>
            <a:off x="5334000" y="3581400"/>
            <a:ext cx="828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3366FF"/>
                </a:solidFill>
                <a:latin typeface="Helvetica" charset="0"/>
              </a:rPr>
              <a:t>P</a:t>
            </a:r>
            <a:r>
              <a:rPr lang="en-US" sz="1400" b="1">
                <a:solidFill>
                  <a:srgbClr val="000000"/>
                </a:solidFill>
                <a:latin typeface="Helvetica" charset="0"/>
              </a:rPr>
              <a:t>)</a:t>
            </a:r>
          </a:p>
        </p:txBody>
      </p:sp>
      <p:sp>
        <p:nvSpPr>
          <p:cNvPr id="20496" name="Rectangle 20"/>
          <p:cNvSpPr>
            <a:spLocks noChangeArrowheads="1"/>
          </p:cNvSpPr>
          <p:nvPr/>
        </p:nvSpPr>
        <p:spPr bwMode="auto">
          <a:xfrm>
            <a:off x="7107238" y="3914775"/>
            <a:ext cx="987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grams (</a:t>
            </a:r>
            <a:r>
              <a:rPr lang="en-US" sz="1400" b="1">
                <a:solidFill>
                  <a:srgbClr val="3366FF"/>
                </a:solidFill>
                <a:latin typeface="Helvetica" charset="0"/>
              </a:rPr>
              <a:t>P</a:t>
            </a:r>
            <a:r>
              <a:rPr lang="en-US" sz="1400" b="1">
                <a:solidFill>
                  <a:srgbClr val="000000"/>
                </a:solidFill>
                <a:latin typeface="Helvetica" charset="0"/>
              </a:rPr>
              <a:t>)</a:t>
            </a:r>
          </a:p>
        </p:txBody>
      </p:sp>
      <p:sp>
        <p:nvSpPr>
          <p:cNvPr id="20497" name="Rectangle 21"/>
          <p:cNvSpPr>
            <a:spLocks noChangeArrowheads="1"/>
          </p:cNvSpPr>
          <p:nvPr/>
        </p:nvSpPr>
        <p:spPr bwMode="auto">
          <a:xfrm>
            <a:off x="5413375" y="4267200"/>
            <a:ext cx="758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3366FF"/>
                </a:solidFill>
                <a:latin typeface="Helvetica" charset="0"/>
              </a:rPr>
              <a:t>P</a:t>
            </a:r>
            <a:r>
              <a:rPr lang="en-US" sz="1400" b="1">
                <a:solidFill>
                  <a:srgbClr val="000000"/>
                </a:solidFill>
                <a:latin typeface="Helvetica" charset="0"/>
              </a:rPr>
              <a:t>)</a:t>
            </a:r>
          </a:p>
        </p:txBody>
      </p:sp>
      <p:sp>
        <p:nvSpPr>
          <p:cNvPr id="20498"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Rectangle 28"/>
          <p:cNvSpPr>
            <a:spLocks noChangeArrowheads="1"/>
          </p:cNvSpPr>
          <p:nvPr/>
        </p:nvSpPr>
        <p:spPr bwMode="auto">
          <a:xfrm>
            <a:off x="3835400" y="225425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Moles</a:t>
            </a:r>
            <a:endParaRPr lang="en-US"/>
          </a:p>
        </p:txBody>
      </p:sp>
      <p:sp>
        <p:nvSpPr>
          <p:cNvPr id="20503" name="Rectangle 30"/>
          <p:cNvSpPr>
            <a:spLocks noChangeArrowheads="1"/>
          </p:cNvSpPr>
          <p:nvPr/>
        </p:nvSpPr>
        <p:spPr bwMode="auto">
          <a:xfrm>
            <a:off x="3835400" y="25146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CC6600"/>
                </a:solidFill>
                <a:latin typeface="Helvetica" charset="0"/>
              </a:rPr>
              <a:t>Molar Mass</a:t>
            </a:r>
            <a:endParaRPr lang="en-US"/>
          </a:p>
        </p:txBody>
      </p:sp>
      <p:sp>
        <p:nvSpPr>
          <p:cNvPr id="20504" name="Rectangle 32"/>
          <p:cNvSpPr>
            <a:spLocks noChangeArrowheads="1"/>
          </p:cNvSpPr>
          <p:nvPr/>
        </p:nvSpPr>
        <p:spPr bwMode="auto">
          <a:xfrm>
            <a:off x="3886200" y="3657600"/>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 (</a:t>
            </a:r>
            <a:r>
              <a:rPr lang="en-US" sz="1400" b="1">
                <a:solidFill>
                  <a:schemeClr val="accent2"/>
                </a:solidFill>
                <a:latin typeface="Helvetica" charset="0"/>
              </a:rPr>
              <a:t>P</a:t>
            </a:r>
            <a:r>
              <a:rPr lang="en-US" sz="1400" b="1">
                <a:solidFill>
                  <a:srgbClr val="000000"/>
                </a:solidFill>
                <a:latin typeface="Helvetica" charset="0"/>
              </a:rPr>
              <a:t>)</a:t>
            </a:r>
            <a:endParaRPr lang="en-US" sz="1400" b="1">
              <a:solidFill>
                <a:schemeClr val="accent2"/>
              </a:solidFill>
              <a:latin typeface="Helvetica" charset="0"/>
            </a:endParaRPr>
          </a:p>
        </p:txBody>
      </p:sp>
      <p:sp>
        <p:nvSpPr>
          <p:cNvPr id="20505" name="Rectangle 33"/>
          <p:cNvSpPr>
            <a:spLocks noChangeArrowheads="1"/>
          </p:cNvSpPr>
          <p:nvPr/>
        </p:nvSpPr>
        <p:spPr bwMode="auto">
          <a:xfrm>
            <a:off x="3886200" y="4114800"/>
            <a:ext cx="877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r>
              <a:rPr lang="en-US" sz="1400">
                <a:solidFill>
                  <a:srgbClr val="000000"/>
                </a:solidFill>
                <a:latin typeface="Helvetica" charset="0"/>
              </a:rPr>
              <a:t>(</a:t>
            </a:r>
            <a:r>
              <a:rPr lang="en-US" sz="1400">
                <a:solidFill>
                  <a:srgbClr val="FF0000"/>
                </a:solidFill>
                <a:latin typeface="Helvetica" charset="0"/>
              </a:rPr>
              <a:t>R</a:t>
            </a:r>
            <a:r>
              <a:rPr lang="en-US" sz="1400">
                <a:solidFill>
                  <a:srgbClr val="000000"/>
                </a:solidFill>
                <a:latin typeface="Helvetica" charset="0"/>
              </a:rPr>
              <a:t>)</a:t>
            </a:r>
            <a:r>
              <a:rPr lang="en-US" sz="1800">
                <a:solidFill>
                  <a:srgbClr val="000000"/>
                </a:solidFill>
                <a:latin typeface="Helvetica" charset="0"/>
              </a:rPr>
              <a:t> </a:t>
            </a:r>
          </a:p>
        </p:txBody>
      </p:sp>
      <p:sp>
        <p:nvSpPr>
          <p:cNvPr id="20506"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07" name="Rectangle 35"/>
          <p:cNvSpPr>
            <a:spLocks noChangeArrowheads="1"/>
          </p:cNvSpPr>
          <p:nvPr/>
        </p:nvSpPr>
        <p:spPr bwMode="auto">
          <a:xfrm>
            <a:off x="3733800" y="4872038"/>
            <a:ext cx="1560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i="1">
                <a:solidFill>
                  <a:srgbClr val="000000"/>
                </a:solidFill>
                <a:latin typeface="Helvetica" charset="0"/>
              </a:rPr>
              <a:t>"Gatekeepers</a:t>
            </a:r>
            <a:r>
              <a:rPr lang="ja-JP" altLang="en-US" sz="1400" b="1" i="1">
                <a:solidFill>
                  <a:srgbClr val="000000"/>
                </a:solidFill>
                <a:latin typeface="Helvetica" charset="0"/>
              </a:rPr>
              <a:t>”</a:t>
            </a:r>
            <a:endParaRPr lang="en-US" sz="1400" b="1" i="1">
              <a:solidFill>
                <a:srgbClr val="000000"/>
              </a:solidFill>
              <a:latin typeface="Helvetica" charset="0"/>
            </a:endParaRPr>
          </a:p>
          <a:p>
            <a:r>
              <a:rPr lang="en-US" sz="1400" b="1" i="1">
                <a:solidFill>
                  <a:srgbClr val="000000"/>
                </a:solidFill>
                <a:latin typeface="Helvetica" charset="0"/>
              </a:rPr>
              <a:t>from</a:t>
            </a:r>
          </a:p>
          <a:p>
            <a:r>
              <a:rPr lang="en-US" sz="1400" b="1" i="1">
                <a:solidFill>
                  <a:srgbClr val="000000"/>
                </a:solidFill>
                <a:latin typeface="Helvetica" charset="0"/>
              </a:rPr>
              <a:t>Balanced reaction</a:t>
            </a:r>
            <a:endParaRPr lang="en-US"/>
          </a:p>
        </p:txBody>
      </p:sp>
      <p:grpSp>
        <p:nvGrpSpPr>
          <p:cNvPr id="20508" name="Group 35"/>
          <p:cNvGrpSpPr>
            <a:grpSpLocks/>
          </p:cNvGrpSpPr>
          <p:nvPr/>
        </p:nvGrpSpPr>
        <p:grpSpPr bwMode="auto">
          <a:xfrm>
            <a:off x="604838" y="533400"/>
            <a:ext cx="7769225" cy="1123950"/>
            <a:chOff x="380206" y="581025"/>
            <a:chExt cx="7770813" cy="1123950"/>
          </a:xfrm>
        </p:grpSpPr>
        <p:sp>
          <p:nvSpPr>
            <p:cNvPr id="37" name="Rectangle 2"/>
            <p:cNvSpPr txBox="1">
              <a:spLocks noChangeArrowheads="1"/>
            </p:cNvSpPr>
            <p:nvPr/>
          </p:nvSpPr>
          <p:spPr bwMode="auto">
            <a:xfrm>
              <a:off x="380206" y="581025"/>
              <a:ext cx="7770813" cy="1123950"/>
            </a:xfrm>
            <a:prstGeom prst="rect">
              <a:avLst/>
            </a:prstGeom>
            <a:noFill/>
            <a:ln w="12700">
              <a:noFill/>
              <a:miter lim="800000"/>
              <a:headEnd/>
              <a:tailEnd/>
            </a:ln>
            <a:effec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i="1">
                  <a:solidFill>
                    <a:srgbClr val="450045"/>
                  </a:solidFill>
                  <a:effectLst>
                    <a:outerShdw blurRad="38100" dist="38100" dir="2700000" algn="tl">
                      <a:srgbClr val="DDDDDD"/>
                    </a:outerShdw>
                  </a:effectLst>
                </a:rPr>
                <a:t>Theoretical Mass Calculations for any Reaction </a:t>
              </a:r>
            </a:p>
            <a:p>
              <a:pPr algn="ctr" eaLnBrk="1" hangingPunct="1"/>
              <a:r>
                <a:rPr lang="en-US" sz="3200" i="1">
                  <a:solidFill>
                    <a:srgbClr val="450045"/>
                  </a:solidFill>
                  <a:effectLst>
                    <a:outerShdw blurRad="38100" dist="38100" dir="2700000" algn="tl">
                      <a:srgbClr val="DDDDDD"/>
                    </a:outerShdw>
                  </a:effectLst>
                </a:rPr>
                <a:t>Reactants       Products</a:t>
              </a:r>
            </a:p>
          </p:txBody>
        </p:sp>
        <p:sp>
          <p:nvSpPr>
            <p:cNvPr id="20512" name="Line 5"/>
            <p:cNvSpPr>
              <a:spLocks noChangeShapeType="1"/>
            </p:cNvSpPr>
            <p:nvPr/>
          </p:nvSpPr>
          <p:spPr bwMode="auto">
            <a:xfrm>
              <a:off x="4043362" y="1419225"/>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0509" name="Rectangle 15"/>
          <p:cNvSpPr>
            <a:spLocks noChangeArrowheads="1"/>
          </p:cNvSpPr>
          <p:nvPr/>
        </p:nvSpPr>
        <p:spPr bwMode="auto">
          <a:xfrm>
            <a:off x="5486400" y="4648200"/>
            <a:ext cx="987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a:t>
            </a:r>
            <a:r>
              <a:rPr lang="en-US" sz="1400" b="1">
                <a:solidFill>
                  <a:srgbClr val="008000"/>
                </a:solidFill>
                <a:latin typeface="Helvetica" charset="0"/>
              </a:rPr>
              <a:t>(</a:t>
            </a:r>
            <a:r>
              <a:rPr lang="en-US" sz="1400" b="1" i="1">
                <a:solidFill>
                  <a:srgbClr val="008000"/>
                </a:solidFill>
                <a:latin typeface="Helvetica" charset="0"/>
              </a:rPr>
              <a:t>Multiply</a:t>
            </a:r>
            <a:r>
              <a:rPr lang="en-US" sz="1400" b="1">
                <a:solidFill>
                  <a:srgbClr val="008000"/>
                </a:solidFill>
                <a:latin typeface="Helvetica" charset="0"/>
              </a:rPr>
              <a:t>)</a:t>
            </a:r>
          </a:p>
          <a:p>
            <a:endParaRPr lang="en-US" sz="1400" b="1">
              <a:solidFill>
                <a:srgbClr val="000000"/>
              </a:solidFill>
              <a:latin typeface="Helvetica" charset="0"/>
            </a:endParaRPr>
          </a:p>
          <a:p>
            <a:endParaRPr lang="en-US" sz="1400" b="1">
              <a:solidFill>
                <a:srgbClr val="000000"/>
              </a:solidFill>
              <a:latin typeface="Helvetica" charset="0"/>
            </a:endParaRPr>
          </a:p>
          <a:p>
            <a:r>
              <a:rPr lang="en-US" sz="1400" b="1">
                <a:solidFill>
                  <a:srgbClr val="000000"/>
                </a:solidFill>
                <a:latin typeface="Helvetica" charset="0"/>
              </a:rPr>
              <a:t>    </a:t>
            </a:r>
            <a:r>
              <a:rPr lang="en-US" sz="1400" b="1">
                <a:solidFill>
                  <a:srgbClr val="DF9255"/>
                </a:solidFill>
                <a:latin typeface="Helvetica" charset="0"/>
              </a:rPr>
              <a:t>Mass</a:t>
            </a:r>
            <a:r>
              <a:rPr lang="en-US" sz="1400" b="1">
                <a:solidFill>
                  <a:srgbClr val="000000"/>
                </a:solidFill>
                <a:latin typeface="Helvetica" charset="0"/>
              </a:rPr>
              <a:t>  (</a:t>
            </a:r>
            <a:r>
              <a:rPr lang="en-US" sz="1400" b="1">
                <a:solidFill>
                  <a:srgbClr val="3366FF"/>
                </a:solidFill>
                <a:latin typeface="Helvetica" charset="0"/>
              </a:rPr>
              <a:t>P</a:t>
            </a:r>
            <a:r>
              <a:rPr lang="en-US" sz="1400" b="1">
                <a:solidFill>
                  <a:srgbClr val="000000"/>
                </a:solidFill>
                <a:latin typeface="Helvetica" charset="0"/>
              </a:rPr>
              <a:t>)</a:t>
            </a:r>
          </a:p>
        </p:txBody>
      </p:sp>
      <p:sp>
        <p:nvSpPr>
          <p:cNvPr id="20510" name="Rectangle 16"/>
          <p:cNvSpPr>
            <a:spLocks noChangeArrowheads="1"/>
          </p:cNvSpPr>
          <p:nvPr/>
        </p:nvSpPr>
        <p:spPr bwMode="auto">
          <a:xfrm>
            <a:off x="5410200" y="4953000"/>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by </a:t>
            </a:r>
            <a:r>
              <a:rPr lang="en-US" sz="1400" b="1">
                <a:solidFill>
                  <a:srgbClr val="DF9255"/>
                </a:solidFill>
                <a:latin typeface="Helvetica" charset="0"/>
              </a:rPr>
              <a:t>Molar</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6"/>
          <p:cNvSpPr txBox="1">
            <a:spLocks noChangeArrowheads="1"/>
          </p:cNvSpPr>
          <p:nvPr/>
        </p:nvSpPr>
        <p:spPr bwMode="auto">
          <a:xfrm>
            <a:off x="3200400" y="4419600"/>
            <a:ext cx="320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chemeClr val="accent2"/>
                </a:solidFill>
              </a:rPr>
              <a:t>Product = ? g (Theoretical)</a:t>
            </a:r>
          </a:p>
          <a:p>
            <a:pPr eaLnBrk="1" hangingPunct="1"/>
            <a:r>
              <a:rPr lang="en-US" sz="1600" b="1" i="1">
                <a:solidFill>
                  <a:schemeClr val="accent2"/>
                </a:solidFill>
              </a:rPr>
              <a:t>Molar Mass = 105.99 g/mol</a:t>
            </a:r>
          </a:p>
        </p:txBody>
      </p:sp>
      <p:sp>
        <p:nvSpPr>
          <p:cNvPr id="21509" name="TextBox 13"/>
          <p:cNvSpPr txBox="1">
            <a:spLocks noChangeArrowheads="1"/>
          </p:cNvSpPr>
          <p:nvPr/>
        </p:nvSpPr>
        <p:spPr bwMode="auto">
          <a:xfrm>
            <a:off x="381000" y="44196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Reactant = 10.00 g</a:t>
            </a:r>
            <a:br>
              <a:rPr lang="en-US" sz="1600" b="1" i="1">
                <a:solidFill>
                  <a:srgbClr val="DA3D1E"/>
                </a:solidFill>
              </a:rPr>
            </a:br>
            <a:r>
              <a:rPr lang="en-US" sz="1600" b="1" i="1">
                <a:solidFill>
                  <a:srgbClr val="DA3D1E"/>
                </a:solidFill>
              </a:rPr>
              <a:t>Molar Mass = 84.00 g/mol </a:t>
            </a:r>
          </a:p>
        </p:txBody>
      </p:sp>
      <p:graphicFrame>
        <p:nvGraphicFramePr>
          <p:cNvPr id="21506" name="Object 2"/>
          <p:cNvGraphicFramePr>
            <a:graphicFrameLocks noChangeAspect="1"/>
          </p:cNvGraphicFramePr>
          <p:nvPr/>
        </p:nvGraphicFramePr>
        <p:xfrm>
          <a:off x="381000" y="3886200"/>
          <a:ext cx="9601200" cy="533400"/>
        </p:xfrm>
        <a:graphic>
          <a:graphicData uri="http://schemas.openxmlformats.org/presentationml/2006/ole">
            <mc:AlternateContent xmlns:mc="http://schemas.openxmlformats.org/markup-compatibility/2006">
              <mc:Choice xmlns:v="urn:schemas-microsoft-com:vml" Requires="v">
                <p:oleObj spid="_x0000_s21569" name="Document" r:id="rId3" imgW="5486400" imgH="304800" progId="Word.Document.12">
                  <p:link updateAutomatic="1"/>
                </p:oleObj>
              </mc:Choice>
              <mc:Fallback>
                <p:oleObj name="Document" r:id="rId3" imgW="5486400" imgH="304800" progId="Word.Document.12">
                  <p:link updateAutomatic="1"/>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886200"/>
                        <a:ext cx="960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507" name="Object 3"/>
          <p:cNvGraphicFramePr>
            <a:graphicFrameLocks noChangeAspect="1"/>
          </p:cNvGraphicFramePr>
          <p:nvPr/>
        </p:nvGraphicFramePr>
        <p:xfrm>
          <a:off x="381000" y="5181600"/>
          <a:ext cx="9144000" cy="381000"/>
        </p:xfrm>
        <a:graphic>
          <a:graphicData uri="http://schemas.openxmlformats.org/presentationml/2006/ole">
            <mc:AlternateContent xmlns:mc="http://schemas.openxmlformats.org/markup-compatibility/2006">
              <mc:Choice xmlns:v="urn:schemas-microsoft-com:vml" Requires="v">
                <p:oleObj spid="_x0000_s21570" name="Document" r:id="rId5" imgW="5486400" imgH="228600" progId="Word.Document.12">
                  <p:link updateAutomatic="1"/>
                </p:oleObj>
              </mc:Choice>
              <mc:Fallback>
                <p:oleObj name="Document" r:id="rId5" imgW="5486400" imgH="228600" progId="Word.Document.12">
                  <p:link updateAutomatic="1"/>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5181600"/>
                        <a:ext cx="9144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10" name="TextBox 11"/>
          <p:cNvSpPr txBox="1">
            <a:spLocks noChangeArrowheads="1"/>
          </p:cNvSpPr>
          <p:nvPr/>
        </p:nvSpPr>
        <p:spPr bwMode="auto">
          <a:xfrm flipH="1">
            <a:off x="381000" y="1524000"/>
            <a:ext cx="85344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t>Heating 10.00 g of an unknown determined to be sodium bicarbonate and actually obtaining  5.98 g of sodium carbonate. What is the Percent Yield?</a:t>
            </a:r>
          </a:p>
          <a:p>
            <a:pPr eaLnBrk="1" hangingPunct="1"/>
            <a:endParaRPr lang="en-US" sz="2000" dirty="0"/>
          </a:p>
          <a:p>
            <a:pPr eaLnBrk="1" hangingPunct="1"/>
            <a:r>
              <a:rPr lang="en-US" sz="2000" dirty="0"/>
              <a:t>First calculate the </a:t>
            </a:r>
            <a:r>
              <a:rPr lang="en-US" sz="2000" b="1" dirty="0">
                <a:solidFill>
                  <a:srgbClr val="FF0000"/>
                </a:solidFill>
              </a:rPr>
              <a:t>theoretical yield</a:t>
            </a:r>
            <a:r>
              <a:rPr lang="en-US" sz="2000" i="1" dirty="0"/>
              <a:t>. (Adaptation of your calculations last week.)</a:t>
            </a:r>
          </a:p>
          <a:p>
            <a:pPr eaLnBrk="1" hangingPunct="1"/>
            <a:r>
              <a:rPr lang="en-US" sz="2000" dirty="0" smtClean="0"/>
              <a:t>It considers in </a:t>
            </a:r>
            <a:r>
              <a:rPr lang="en-US" sz="2000" dirty="0"/>
              <a:t>the calculation </a:t>
            </a:r>
            <a:r>
              <a:rPr lang="en-US" sz="2000" dirty="0" smtClean="0"/>
              <a:t>that </a:t>
            </a:r>
            <a:r>
              <a:rPr lang="en-US" sz="2000" dirty="0"/>
              <a:t>everything </a:t>
            </a:r>
            <a:r>
              <a:rPr lang="en-US" sz="2000" dirty="0" smtClean="0"/>
              <a:t>went perfectly, and is based </a:t>
            </a:r>
            <a:r>
              <a:rPr lang="en-US" sz="2000" dirty="0"/>
              <a:t>on </a:t>
            </a:r>
            <a:r>
              <a:rPr lang="en-US" sz="2000" dirty="0" smtClean="0"/>
              <a:t>the assumption of 100</a:t>
            </a:r>
            <a:r>
              <a:rPr lang="en-US" sz="2000" dirty="0"/>
              <a:t>% accuracy. </a:t>
            </a:r>
          </a:p>
        </p:txBody>
      </p:sp>
      <p:sp>
        <p:nvSpPr>
          <p:cNvPr id="21511" name="TextBox 9"/>
          <p:cNvSpPr txBox="1">
            <a:spLocks noChangeArrowheads="1"/>
          </p:cNvSpPr>
          <p:nvPr/>
        </p:nvSpPr>
        <p:spPr bwMode="auto">
          <a:xfrm>
            <a:off x="1447800" y="381000"/>
            <a:ext cx="6477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smtClean="0">
                <a:latin typeface="Calibri" charset="0"/>
              </a:rPr>
              <a:t>What</a:t>
            </a:r>
            <a:r>
              <a:rPr lang="ja-JP" altLang="en-US" sz="3200" dirty="0" smtClean="0">
                <a:latin typeface="Calibri" charset="0"/>
              </a:rPr>
              <a:t>’</a:t>
            </a:r>
            <a:r>
              <a:rPr lang="en-US" sz="3200" dirty="0" smtClean="0">
                <a:latin typeface="Calibri" charset="0"/>
              </a:rPr>
              <a:t>s </a:t>
            </a:r>
            <a:r>
              <a:rPr lang="en-US" sz="3200" dirty="0">
                <a:latin typeface="Calibri" charset="0"/>
              </a:rPr>
              <a:t>My Formula?</a:t>
            </a:r>
          </a:p>
          <a:p>
            <a:pPr algn="ctr" eaLnBrk="1" hangingPunct="1"/>
            <a:r>
              <a:rPr lang="en-US" sz="3200" i="1" dirty="0">
                <a:latin typeface="Calibri" charset="0"/>
              </a:rPr>
              <a:t>% Yield </a:t>
            </a:r>
            <a:r>
              <a:rPr lang="en-US" sz="3200" i="1" dirty="0" smtClean="0">
                <a:latin typeface="Calibri" charset="0"/>
              </a:rPr>
              <a:t>(Example)</a:t>
            </a:r>
            <a:endParaRPr lang="en-US" sz="3200" i="1" dirty="0">
              <a:latin typeface="Calibri" charset="0"/>
            </a:endParaRPr>
          </a:p>
        </p:txBody>
      </p:sp>
      <p:sp>
        <p:nvSpPr>
          <p:cNvPr id="2" name="Rectangle 1"/>
          <p:cNvSpPr/>
          <p:nvPr/>
        </p:nvSpPr>
        <p:spPr>
          <a:xfrm>
            <a:off x="4864714" y="3364856"/>
            <a:ext cx="4097433" cy="430887"/>
          </a:xfrm>
          <a:prstGeom prst="rect">
            <a:avLst/>
          </a:prstGeom>
        </p:spPr>
        <p:txBody>
          <a:bodyPr wrap="none">
            <a:spAutoFit/>
          </a:bodyPr>
          <a:lstStyle/>
          <a:p>
            <a:pPr algn="ctr" eaLnBrk="1" hangingPunct="1"/>
            <a:r>
              <a:rPr lang="en-US" sz="2200" i="1" dirty="0">
                <a:solidFill>
                  <a:srgbClr val="FF0000"/>
                </a:solidFill>
                <a:latin typeface="Calibri" charset="0"/>
              </a:rPr>
              <a:t>% Yield </a:t>
            </a:r>
            <a:r>
              <a:rPr lang="en-US" sz="2200" i="1" dirty="0" smtClean="0">
                <a:solidFill>
                  <a:srgbClr val="FF0000"/>
                </a:solidFill>
                <a:latin typeface="Calibri" charset="0"/>
              </a:rPr>
              <a:t>is actual; based on reality.</a:t>
            </a:r>
            <a:endParaRPr lang="en-US" sz="2200" i="1" dirty="0">
              <a:solidFill>
                <a:srgbClr val="FF0000"/>
              </a:solidFill>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22533" name="Rectangle 8"/>
          <p:cNvSpPr>
            <a:spLocks noChangeArrowheads="1"/>
          </p:cNvSpPr>
          <p:nvPr/>
        </p:nvSpPr>
        <p:spPr bwMode="auto">
          <a:xfrm>
            <a:off x="2438400" y="1828800"/>
            <a:ext cx="1466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FF0000"/>
                </a:solidFill>
                <a:latin typeface="Helvetica" charset="0"/>
              </a:rPr>
              <a:t>Reactant</a:t>
            </a:r>
            <a:r>
              <a:rPr lang="en-US" sz="1400" b="1">
                <a:solidFill>
                  <a:srgbClr val="000000"/>
                </a:solidFill>
                <a:latin typeface="Helvetica" charset="0"/>
              </a:rPr>
              <a:t>)</a:t>
            </a:r>
            <a:endParaRPr lang="en-US"/>
          </a:p>
        </p:txBody>
      </p:sp>
      <p:sp>
        <p:nvSpPr>
          <p:cNvPr id="22534" name="Rectangle 9"/>
          <p:cNvSpPr>
            <a:spLocks noChangeArrowheads="1"/>
          </p:cNvSpPr>
          <p:nvPr/>
        </p:nvSpPr>
        <p:spPr bwMode="auto">
          <a:xfrm>
            <a:off x="4760913" y="1835150"/>
            <a:ext cx="1385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grams (</a:t>
            </a:r>
            <a:r>
              <a:rPr lang="en-US" sz="1400" b="1">
                <a:solidFill>
                  <a:srgbClr val="063DE8"/>
                </a:solidFill>
                <a:latin typeface="Helvetica" charset="0"/>
              </a:rPr>
              <a:t>Product</a:t>
            </a:r>
            <a:r>
              <a:rPr lang="en-US" sz="1400" b="1">
                <a:solidFill>
                  <a:srgbClr val="000000"/>
                </a:solidFill>
                <a:latin typeface="Helvetica" charset="0"/>
              </a:rPr>
              <a:t>)</a:t>
            </a:r>
            <a:endParaRPr lang="en-US"/>
          </a:p>
        </p:txBody>
      </p:sp>
      <p:sp>
        <p:nvSpPr>
          <p:cNvPr id="22535" name="Line 10"/>
          <p:cNvSpPr>
            <a:spLocks noChangeShapeType="1"/>
          </p:cNvSpPr>
          <p:nvPr/>
        </p:nvSpPr>
        <p:spPr bwMode="auto">
          <a:xfrm>
            <a:off x="4090988" y="1919288"/>
            <a:ext cx="4810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6" name="Freeform 11"/>
          <p:cNvSpPr>
            <a:spLocks/>
          </p:cNvSpPr>
          <p:nvPr/>
        </p:nvSpPr>
        <p:spPr bwMode="auto">
          <a:xfrm>
            <a:off x="4375150" y="1889125"/>
            <a:ext cx="114300" cy="58738"/>
          </a:xfrm>
          <a:custGeom>
            <a:avLst/>
            <a:gdLst>
              <a:gd name="T0" fmla="*/ 0 w 72"/>
              <a:gd name="T1" fmla="*/ 2147483647 h 37"/>
              <a:gd name="T2" fmla="*/ 2147483647 w 72"/>
              <a:gd name="T3" fmla="*/ 2147483647 h 37"/>
              <a:gd name="T4" fmla="*/ 0 w 72"/>
              <a:gd name="T5" fmla="*/ 0 h 37"/>
              <a:gd name="T6" fmla="*/ 2147483647 w 72"/>
              <a:gd name="T7" fmla="*/ 2147483647 h 37"/>
              <a:gd name="T8" fmla="*/ 0 w 72"/>
              <a:gd name="T9" fmla="*/ 2147483647 h 37"/>
              <a:gd name="T10" fmla="*/ 2147483647 w 72"/>
              <a:gd name="T11" fmla="*/ 2147483647 h 37"/>
              <a:gd name="T12" fmla="*/ 0 w 72"/>
              <a:gd name="T13" fmla="*/ 2147483647 h 37"/>
              <a:gd name="T14" fmla="*/ 0 60000 65536"/>
              <a:gd name="T15" fmla="*/ 0 60000 65536"/>
              <a:gd name="T16" fmla="*/ 0 60000 65536"/>
              <a:gd name="T17" fmla="*/ 0 60000 65536"/>
              <a:gd name="T18" fmla="*/ 0 60000 65536"/>
              <a:gd name="T19" fmla="*/ 0 60000 65536"/>
              <a:gd name="T20" fmla="*/ 0 60000 65536"/>
              <a:gd name="T21" fmla="*/ 0 w 72"/>
              <a:gd name="T22" fmla="*/ 0 h 37"/>
              <a:gd name="T23" fmla="*/ 72 w 72"/>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37">
                <a:moveTo>
                  <a:pt x="0" y="19"/>
                </a:moveTo>
                <a:lnTo>
                  <a:pt x="24" y="19"/>
                </a:lnTo>
                <a:lnTo>
                  <a:pt x="0" y="0"/>
                </a:lnTo>
                <a:lnTo>
                  <a:pt x="72" y="19"/>
                </a:lnTo>
                <a:lnTo>
                  <a:pt x="0" y="37"/>
                </a:lnTo>
                <a:lnTo>
                  <a:pt x="24" y="19"/>
                </a:lnTo>
                <a:lnTo>
                  <a:pt x="0" y="19"/>
                </a:lnTo>
                <a:close/>
              </a:path>
            </a:pathLst>
          </a:custGeom>
          <a:solidFill>
            <a:srgbClr val="000000"/>
          </a:solidFill>
          <a:ln w="12700">
            <a:solidFill>
              <a:srgbClr val="000000"/>
            </a:solidFill>
            <a:round/>
            <a:headEnd/>
            <a:tailEnd/>
          </a:ln>
        </p:spPr>
        <p:txBody>
          <a:bodyPr/>
          <a:lstStyle/>
          <a:p>
            <a:endParaRPr lang="en-US"/>
          </a:p>
        </p:txBody>
      </p:sp>
      <p:sp>
        <p:nvSpPr>
          <p:cNvPr id="22537"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8" name="Rectangle 13"/>
          <p:cNvSpPr>
            <a:spLocks noChangeArrowheads="1"/>
          </p:cNvSpPr>
          <p:nvPr/>
        </p:nvSpPr>
        <p:spPr bwMode="auto">
          <a:xfrm>
            <a:off x="1143000" y="3365500"/>
            <a:ext cx="1038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10.00 grams</a:t>
            </a:r>
          </a:p>
          <a:p>
            <a:r>
              <a:rPr lang="en-US" sz="1400" b="1">
                <a:solidFill>
                  <a:srgbClr val="000000"/>
                </a:solidFill>
                <a:latin typeface="Helvetica" charset="0"/>
              </a:rPr>
              <a:t> (</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2539" name="Rectangle 14"/>
          <p:cNvSpPr>
            <a:spLocks noChangeArrowheads="1"/>
          </p:cNvSpPr>
          <p:nvPr/>
        </p:nvSpPr>
        <p:spPr bwMode="auto">
          <a:xfrm>
            <a:off x="2441575" y="4259263"/>
            <a:ext cx="10382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400" b="1">
                <a:solidFill>
                  <a:srgbClr val="000000"/>
                </a:solidFill>
                <a:latin typeface="Helvetica" charset="0"/>
              </a:rPr>
              <a:t>84.00 grams </a:t>
            </a:r>
            <a:br>
              <a:rPr lang="en-US" sz="1400" b="1">
                <a:solidFill>
                  <a:srgbClr val="000000"/>
                </a:solidFill>
                <a:latin typeface="Helvetica" charset="0"/>
              </a:rPr>
            </a:br>
            <a:r>
              <a:rPr lang="en-US" sz="1400" b="1">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2540" name="Rectangle 15"/>
          <p:cNvSpPr>
            <a:spLocks noChangeArrowheads="1"/>
          </p:cNvSpPr>
          <p:nvPr/>
        </p:nvSpPr>
        <p:spPr bwMode="auto">
          <a:xfrm>
            <a:off x="1946275" y="4948238"/>
            <a:ext cx="1863725" cy="552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p>
            <a:pPr>
              <a:lnSpc>
                <a:spcPts val="975"/>
              </a:lnSpc>
            </a:pPr>
            <a:r>
              <a:rPr lang="en-US" sz="1400" b="1">
                <a:solidFill>
                  <a:srgbClr val="008000"/>
                </a:solidFill>
                <a:latin typeface="Helvetica" charset="0"/>
              </a:rPr>
              <a:t> </a:t>
            </a:r>
          </a:p>
          <a:p>
            <a:pPr>
              <a:lnSpc>
                <a:spcPts val="975"/>
              </a:lnSpc>
            </a:pPr>
            <a:r>
              <a:rPr lang="en-US" sz="1400" b="1">
                <a:solidFill>
                  <a:srgbClr val="008000"/>
                </a:solidFill>
                <a:latin typeface="Helvetica" charset="0"/>
              </a:rPr>
              <a:t>(</a:t>
            </a:r>
            <a:r>
              <a:rPr lang="en-US" sz="1400" b="1" i="1">
                <a:solidFill>
                  <a:srgbClr val="008000"/>
                </a:solidFill>
                <a:latin typeface="Helvetica" charset="0"/>
              </a:rPr>
              <a:t>Divide</a:t>
            </a:r>
            <a:r>
              <a:rPr lang="en-US" sz="1400" b="1">
                <a:solidFill>
                  <a:srgbClr val="008000"/>
                </a:solidFill>
                <a:latin typeface="Helvetica" charset="0"/>
              </a:rPr>
              <a:t>) </a:t>
            </a:r>
            <a:r>
              <a:rPr lang="en-US" sz="1400" b="1">
                <a:solidFill>
                  <a:srgbClr val="000000"/>
                </a:solidFill>
                <a:latin typeface="Helvetica" charset="0"/>
              </a:rPr>
              <a:t>by </a:t>
            </a:r>
            <a:endParaRPr lang="en-US" sz="1400" b="1">
              <a:solidFill>
                <a:srgbClr val="008000"/>
              </a:solidFill>
              <a:latin typeface="Helvetica" charset="0"/>
            </a:endParaRPr>
          </a:p>
          <a:p>
            <a:pPr>
              <a:lnSpc>
                <a:spcPts val="975"/>
              </a:lnSpc>
            </a:pPr>
            <a:endParaRPr lang="en-US" sz="1400" b="1">
              <a:solidFill>
                <a:srgbClr val="000000"/>
              </a:solidFill>
              <a:latin typeface="Helvetica" charset="0"/>
            </a:endParaRPr>
          </a:p>
          <a:p>
            <a:pPr>
              <a:lnSpc>
                <a:spcPts val="975"/>
              </a:lnSpc>
            </a:pPr>
            <a:r>
              <a:rPr lang="en-US" sz="1400" b="1">
                <a:solidFill>
                  <a:srgbClr val="DF9255"/>
                </a:solidFill>
                <a:latin typeface="Helvetica" charset="0"/>
              </a:rPr>
              <a:t>Molar Mass </a:t>
            </a:r>
            <a:r>
              <a:rPr lang="en-US" sz="1400" b="1">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sp>
        <p:nvSpPr>
          <p:cNvPr id="22541"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2" name="Rectangle 18"/>
          <p:cNvSpPr>
            <a:spLocks noChangeArrowheads="1"/>
          </p:cNvSpPr>
          <p:nvPr/>
        </p:nvSpPr>
        <p:spPr bwMode="auto">
          <a:xfrm>
            <a:off x="2492375" y="3249613"/>
            <a:ext cx="13335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400" b="1">
                <a:solidFill>
                  <a:srgbClr val="000000"/>
                </a:solidFill>
                <a:latin typeface="Helvetica" charset="0"/>
              </a:rPr>
              <a:t>1 mol</a:t>
            </a:r>
          </a:p>
          <a:p>
            <a:r>
              <a:rPr lang="en-US" sz="1400" b="1">
                <a:solidFill>
                  <a:srgbClr val="000000"/>
                </a:solidFill>
                <a:latin typeface="Helvetica" charset="0"/>
              </a:rPr>
              <a:t> (</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2543" name="Rectangle 19"/>
          <p:cNvSpPr>
            <a:spLocks noChangeArrowheads="1"/>
          </p:cNvSpPr>
          <p:nvPr/>
        </p:nvSpPr>
        <p:spPr bwMode="auto">
          <a:xfrm>
            <a:off x="5257800" y="3379788"/>
            <a:ext cx="11414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400" b="1">
                <a:solidFill>
                  <a:srgbClr val="000000"/>
                </a:solidFill>
                <a:latin typeface="Helvetica" charset="0"/>
              </a:rPr>
              <a:t>105.99 grams </a:t>
            </a:r>
            <a:br>
              <a:rPr lang="en-US" sz="1400" b="1">
                <a:solidFill>
                  <a:srgbClr val="000000"/>
                </a:solidFill>
                <a:latin typeface="Helvetica" charset="0"/>
              </a:rPr>
            </a:br>
            <a:r>
              <a:rPr lang="en-US" sz="1400" b="1">
                <a:solidFill>
                  <a:srgbClr val="000000"/>
                </a:solidFill>
                <a:latin typeface="Helvetica" charset="0"/>
              </a:rPr>
              <a:t>(</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2544" name="Rectangle 20"/>
          <p:cNvSpPr>
            <a:spLocks noChangeArrowheads="1"/>
          </p:cNvSpPr>
          <p:nvPr/>
        </p:nvSpPr>
        <p:spPr bwMode="auto">
          <a:xfrm>
            <a:off x="7107238" y="3914775"/>
            <a:ext cx="17065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Theoretical grams</a:t>
            </a:r>
          </a:p>
          <a:p>
            <a:r>
              <a:rPr lang="en-US" sz="1400" b="1">
                <a:solidFill>
                  <a:srgbClr val="000000"/>
                </a:solidFill>
                <a:latin typeface="Helvetica" charset="0"/>
              </a:rPr>
              <a:t>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2545" name="Rectangle 21"/>
          <p:cNvSpPr>
            <a:spLocks noChangeArrowheads="1"/>
          </p:cNvSpPr>
          <p:nvPr/>
        </p:nvSpPr>
        <p:spPr bwMode="auto">
          <a:xfrm>
            <a:off x="5413375" y="4267200"/>
            <a:ext cx="1270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2546"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7"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8"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9"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0" name="Rectangle 28"/>
          <p:cNvSpPr>
            <a:spLocks noChangeArrowheads="1"/>
          </p:cNvSpPr>
          <p:nvPr/>
        </p:nvSpPr>
        <p:spPr bwMode="auto">
          <a:xfrm>
            <a:off x="4059238" y="1612900"/>
            <a:ext cx="5127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8000"/>
                </a:solidFill>
                <a:latin typeface="Helvetica" charset="0"/>
              </a:rPr>
              <a:t>Moles</a:t>
            </a:r>
            <a:endParaRPr lang="en-US"/>
          </a:p>
        </p:txBody>
      </p:sp>
      <p:sp>
        <p:nvSpPr>
          <p:cNvPr id="22551" name="Rectangle 30"/>
          <p:cNvSpPr>
            <a:spLocks noChangeArrowheads="1"/>
          </p:cNvSpPr>
          <p:nvPr/>
        </p:nvSpPr>
        <p:spPr bwMode="auto">
          <a:xfrm>
            <a:off x="3898900" y="20701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CC6600"/>
                </a:solidFill>
                <a:latin typeface="Helvetica" charset="0"/>
              </a:rPr>
              <a:t>Molar Mass</a:t>
            </a:r>
            <a:endParaRPr lang="en-US"/>
          </a:p>
        </p:txBody>
      </p:sp>
      <p:sp>
        <p:nvSpPr>
          <p:cNvPr id="22552" name="Rectangle 32"/>
          <p:cNvSpPr>
            <a:spLocks noChangeArrowheads="1"/>
          </p:cNvSpPr>
          <p:nvPr/>
        </p:nvSpPr>
        <p:spPr bwMode="auto">
          <a:xfrm>
            <a:off x="3967163" y="3352800"/>
            <a:ext cx="8334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 </a:t>
            </a:r>
            <a:r>
              <a:rPr lang="en-US" sz="1800">
                <a:solidFill>
                  <a:srgbClr val="000000"/>
                </a:solidFill>
                <a:latin typeface="Helvetica" charset="0"/>
              </a:rPr>
              <a:t>mol</a:t>
            </a:r>
          </a:p>
          <a:p>
            <a:r>
              <a:rPr lang="en-US" sz="1800">
                <a:solidFill>
                  <a:srgbClr val="000000"/>
                </a:solidFill>
                <a:latin typeface="Helvetica" charset="0"/>
              </a:rPr>
              <a:t>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endParaRPr lang="en-US" sz="1400" b="1">
              <a:solidFill>
                <a:schemeClr val="accent2"/>
              </a:solidFill>
              <a:latin typeface="Helvetica" charset="0"/>
            </a:endParaRPr>
          </a:p>
        </p:txBody>
      </p:sp>
      <p:sp>
        <p:nvSpPr>
          <p:cNvPr id="22553" name="Rectangle 33"/>
          <p:cNvSpPr>
            <a:spLocks noChangeArrowheads="1"/>
          </p:cNvSpPr>
          <p:nvPr/>
        </p:nvSpPr>
        <p:spPr bwMode="auto">
          <a:xfrm>
            <a:off x="3910013" y="4038600"/>
            <a:ext cx="8143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a:t>
            </a:r>
            <a:r>
              <a:rPr lang="en-US" sz="1800">
                <a:solidFill>
                  <a:srgbClr val="000000"/>
                </a:solidFill>
                <a:latin typeface="Helvetica" charset="0"/>
              </a:rPr>
              <a:t> mol </a:t>
            </a:r>
          </a:p>
          <a:p>
            <a:r>
              <a:rPr lang="en-US" sz="1400">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a:solidFill>
                  <a:srgbClr val="000000"/>
                </a:solidFill>
                <a:latin typeface="Helvetica" charset="0"/>
              </a:rPr>
              <a:t>)</a:t>
            </a:r>
            <a:r>
              <a:rPr lang="en-US" sz="1800">
                <a:solidFill>
                  <a:srgbClr val="000000"/>
                </a:solidFill>
                <a:latin typeface="Helvetica" charset="0"/>
              </a:rPr>
              <a:t> </a:t>
            </a:r>
          </a:p>
        </p:txBody>
      </p:sp>
      <p:sp>
        <p:nvSpPr>
          <p:cNvPr id="22554"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55" name="Rectangle 35"/>
          <p:cNvSpPr>
            <a:spLocks noChangeArrowheads="1"/>
          </p:cNvSpPr>
          <p:nvPr/>
        </p:nvSpPr>
        <p:spPr bwMode="auto">
          <a:xfrm>
            <a:off x="3429000" y="2514600"/>
            <a:ext cx="1754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400" b="1" i="1">
                <a:solidFill>
                  <a:srgbClr val="000000"/>
                </a:solidFill>
                <a:latin typeface="Helvetica" charset="0"/>
              </a:rPr>
              <a:t>”</a:t>
            </a:r>
            <a:r>
              <a:rPr lang="en-US" sz="1400" b="1" i="1">
                <a:solidFill>
                  <a:srgbClr val="000000"/>
                </a:solidFill>
                <a:latin typeface="Helvetica" charset="0"/>
              </a:rPr>
              <a:t>Mole Gatekeepers</a:t>
            </a:r>
            <a:r>
              <a:rPr lang="ja-JP" altLang="en-US" sz="1400" b="1" i="1">
                <a:solidFill>
                  <a:srgbClr val="000000"/>
                </a:solidFill>
                <a:latin typeface="Helvetica" charset="0"/>
              </a:rPr>
              <a:t>”</a:t>
            </a:r>
            <a:endParaRPr lang="en-US" sz="1400" b="1" i="1">
              <a:solidFill>
                <a:srgbClr val="000000"/>
              </a:solidFill>
              <a:latin typeface="Helvetica" charset="0"/>
            </a:endParaRPr>
          </a:p>
          <a:p>
            <a:r>
              <a:rPr lang="en-US" sz="1400" b="1" i="1">
                <a:solidFill>
                  <a:srgbClr val="000000"/>
                </a:solidFill>
                <a:latin typeface="Helvetica" charset="0"/>
              </a:rPr>
              <a:t>from</a:t>
            </a:r>
          </a:p>
          <a:p>
            <a:r>
              <a:rPr lang="en-US" sz="1400" b="1" i="1">
                <a:solidFill>
                  <a:srgbClr val="000000"/>
                </a:solidFill>
                <a:latin typeface="Helvetica" charset="0"/>
              </a:rPr>
              <a:t>Balanced reaction</a:t>
            </a:r>
            <a:endParaRPr lang="en-US"/>
          </a:p>
        </p:txBody>
      </p:sp>
      <p:grpSp>
        <p:nvGrpSpPr>
          <p:cNvPr id="22556" name="Group 35"/>
          <p:cNvGrpSpPr>
            <a:grpSpLocks/>
          </p:cNvGrpSpPr>
          <p:nvPr/>
        </p:nvGrpSpPr>
        <p:grpSpPr bwMode="auto">
          <a:xfrm>
            <a:off x="762000" y="304800"/>
            <a:ext cx="7770812" cy="1123950"/>
            <a:chOff x="990600" y="304800"/>
            <a:chExt cx="7770813" cy="1123950"/>
          </a:xfrm>
        </p:grpSpPr>
        <p:sp>
          <p:nvSpPr>
            <p:cNvPr id="37"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i="1" dirty="0">
                  <a:solidFill>
                    <a:srgbClr val="450045"/>
                  </a:solidFill>
                  <a:effectLst>
                    <a:outerShdw blurRad="38100" dist="38100" dir="2700000" algn="tl">
                      <a:srgbClr val="DDDDDD"/>
                    </a:outerShdw>
                  </a:effectLst>
                </a:rPr>
                <a:t>Theoretical Mass Calculations </a:t>
              </a:r>
            </a:p>
            <a:p>
              <a:pPr algn="ctr" eaLnBrk="1" hangingPunct="1"/>
              <a:r>
                <a:rPr lang="en-US" sz="3200" i="1" dirty="0">
                  <a:solidFill>
                    <a:srgbClr val="450045"/>
                  </a:solidFill>
                  <a:effectLst>
                    <a:outerShdw blurRad="38100" dist="38100" dir="2700000" algn="tl">
                      <a:srgbClr val="DDDDDD"/>
                    </a:outerShdw>
                  </a:effectLst>
                </a:rPr>
                <a:t>Reactants       Products</a:t>
              </a:r>
            </a:p>
          </p:txBody>
        </p:sp>
        <p:sp>
          <p:nvSpPr>
            <p:cNvPr id="22559" name="Line 5"/>
            <p:cNvSpPr>
              <a:spLocks noChangeShapeType="1"/>
            </p:cNvSpPr>
            <p:nvPr/>
          </p:nvSpPr>
          <p:spPr bwMode="auto">
            <a:xfrm>
              <a:off x="4722813"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2557" name="Rectangle 15"/>
          <p:cNvSpPr>
            <a:spLocks noChangeArrowheads="1"/>
          </p:cNvSpPr>
          <p:nvPr/>
        </p:nvSpPr>
        <p:spPr bwMode="auto">
          <a:xfrm>
            <a:off x="5183188" y="4948238"/>
            <a:ext cx="1863725" cy="552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p>
            <a:pPr>
              <a:lnSpc>
                <a:spcPts val="975"/>
              </a:lnSpc>
            </a:pPr>
            <a:r>
              <a:rPr lang="en-US" sz="1400" b="1">
                <a:solidFill>
                  <a:srgbClr val="008000"/>
                </a:solidFill>
                <a:latin typeface="Helvetica" charset="0"/>
              </a:rPr>
              <a:t> </a:t>
            </a:r>
          </a:p>
          <a:p>
            <a:pPr>
              <a:lnSpc>
                <a:spcPts val="975"/>
              </a:lnSpc>
            </a:pPr>
            <a:r>
              <a:rPr lang="en-US" sz="1400" b="1">
                <a:solidFill>
                  <a:srgbClr val="008000"/>
                </a:solidFill>
                <a:latin typeface="Helvetica" charset="0"/>
              </a:rPr>
              <a:t>(</a:t>
            </a:r>
            <a:r>
              <a:rPr lang="en-US" sz="1400" b="1" i="1">
                <a:solidFill>
                  <a:srgbClr val="008000"/>
                </a:solidFill>
                <a:latin typeface="Helvetica" charset="0"/>
              </a:rPr>
              <a:t>Multiply</a:t>
            </a:r>
            <a:r>
              <a:rPr lang="en-US" sz="1400" b="1">
                <a:solidFill>
                  <a:srgbClr val="008000"/>
                </a:solidFill>
                <a:latin typeface="Helvetica" charset="0"/>
              </a:rPr>
              <a:t>) </a:t>
            </a:r>
            <a:r>
              <a:rPr lang="en-US" sz="1400" b="1">
                <a:solidFill>
                  <a:srgbClr val="000000"/>
                </a:solidFill>
                <a:latin typeface="Helvetica" charset="0"/>
              </a:rPr>
              <a:t>by </a:t>
            </a:r>
            <a:endParaRPr lang="en-US" sz="1400" b="1">
              <a:solidFill>
                <a:srgbClr val="008000"/>
              </a:solidFill>
              <a:latin typeface="Helvetica" charset="0"/>
            </a:endParaRPr>
          </a:p>
          <a:p>
            <a:pPr>
              <a:lnSpc>
                <a:spcPts val="975"/>
              </a:lnSpc>
            </a:pPr>
            <a:endParaRPr lang="en-US" sz="1400" b="1">
              <a:solidFill>
                <a:srgbClr val="000000"/>
              </a:solidFill>
              <a:latin typeface="Helvetica" charset="0"/>
            </a:endParaRPr>
          </a:p>
          <a:p>
            <a:pPr>
              <a:lnSpc>
                <a:spcPts val="975"/>
              </a:lnSpc>
            </a:pPr>
            <a:r>
              <a:rPr lang="en-US" sz="1400" b="1">
                <a:solidFill>
                  <a:srgbClr val="DF9255"/>
                </a:solidFill>
                <a:latin typeface="Helvetica" charset="0"/>
              </a:rPr>
              <a:t>Molar Mass </a:t>
            </a:r>
            <a:r>
              <a:rPr lang="en-US" sz="1400" b="1">
                <a:solidFill>
                  <a:srgbClr val="000000"/>
                </a:solidFill>
                <a:latin typeface="Helvetica" charset="0"/>
              </a:rPr>
              <a:t>(</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graphicFrame>
        <p:nvGraphicFramePr>
          <p:cNvPr id="22530" name="Object 2"/>
          <p:cNvGraphicFramePr>
            <a:graphicFrameLocks noChangeAspect="1"/>
          </p:cNvGraphicFramePr>
          <p:nvPr/>
        </p:nvGraphicFramePr>
        <p:xfrm>
          <a:off x="382588" y="5867400"/>
          <a:ext cx="9601200" cy="533400"/>
        </p:xfrm>
        <a:graphic>
          <a:graphicData uri="http://schemas.openxmlformats.org/presentationml/2006/ole">
            <mc:AlternateContent xmlns:mc="http://schemas.openxmlformats.org/markup-compatibility/2006">
              <mc:Choice xmlns:v="urn:schemas-microsoft-com:vml" Requires="v">
                <p:oleObj spid="_x0000_s22617" name="Document" r:id="rId3" imgW="5486400" imgH="304800" progId="Word.Document.12">
                  <p:link updateAutomatic="1"/>
                </p:oleObj>
              </mc:Choice>
              <mc:Fallback>
                <p:oleObj name="Document" r:id="rId3" imgW="5486400" imgH="304800" progId="Word.Document.12">
                  <p:link updateAutomatic="1"/>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5867400"/>
                        <a:ext cx="960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2531" name="Object 3"/>
          <p:cNvGraphicFramePr>
            <a:graphicFrameLocks/>
          </p:cNvGraphicFramePr>
          <p:nvPr/>
        </p:nvGraphicFramePr>
        <p:xfrm>
          <a:off x="7620000" y="5224463"/>
          <a:ext cx="1371600" cy="1404937"/>
        </p:xfrm>
        <a:graphic>
          <a:graphicData uri="http://schemas.openxmlformats.org/presentationml/2006/ole">
            <mc:AlternateContent xmlns:mc="http://schemas.openxmlformats.org/markup-compatibility/2006">
              <mc:Choice xmlns:v="urn:schemas-microsoft-com:vml" Requires="v">
                <p:oleObj spid="_x0000_s22618" name="Microsoft ClipArt Gallery" r:id="rId5" imgW="1574800" imgH="1612900" progId="MS_ClipArt_Gallery">
                  <p:embed/>
                </p:oleObj>
              </mc:Choice>
              <mc:Fallback>
                <p:oleObj name="Microsoft ClipArt Gallery" r:id="rId5" imgW="1574800" imgH="1612900" progId="MS_ClipArt_Gallery">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0" y="5224463"/>
                        <a:ext cx="1371600" cy="140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graphicFrame>
        <p:nvGraphicFramePr>
          <p:cNvPr id="23554" name="Object 2"/>
          <p:cNvGraphicFramePr>
            <a:graphicFrameLocks/>
          </p:cNvGraphicFramePr>
          <p:nvPr/>
        </p:nvGraphicFramePr>
        <p:xfrm>
          <a:off x="7772400" y="5181600"/>
          <a:ext cx="1371600" cy="1404938"/>
        </p:xfrm>
        <a:graphic>
          <a:graphicData uri="http://schemas.openxmlformats.org/presentationml/2006/ole">
            <mc:AlternateContent xmlns:mc="http://schemas.openxmlformats.org/markup-compatibility/2006">
              <mc:Choice xmlns:v="urn:schemas-microsoft-com:vml" Requires="v">
                <p:oleObj spid="_x0000_s23633" name="Microsoft ClipArt Gallery" r:id="rId3" imgW="1574800" imgH="1612900" progId="MS_ClipArt_Gallery">
                  <p:embed/>
                </p:oleObj>
              </mc:Choice>
              <mc:Fallback>
                <p:oleObj name="Microsoft ClipArt Gallery" r:id="rId3" imgW="1574800" imgH="1612900" progId="MS_ClipArt_Gallery">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5181600"/>
                        <a:ext cx="1371600"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3557" name="Line 12"/>
          <p:cNvSpPr>
            <a:spLocks noChangeShapeType="1"/>
          </p:cNvSpPr>
          <p:nvPr/>
        </p:nvSpPr>
        <p:spPr bwMode="auto">
          <a:xfrm>
            <a:off x="1066800" y="4013200"/>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58" name="Rectangle 13"/>
          <p:cNvSpPr>
            <a:spLocks noChangeArrowheads="1"/>
          </p:cNvSpPr>
          <p:nvPr/>
        </p:nvSpPr>
        <p:spPr bwMode="auto">
          <a:xfrm>
            <a:off x="1143000" y="3365500"/>
            <a:ext cx="1038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10.00 grams</a:t>
            </a:r>
          </a:p>
          <a:p>
            <a:r>
              <a:rPr lang="en-US" sz="1400" b="1">
                <a:solidFill>
                  <a:srgbClr val="000000"/>
                </a:solidFill>
                <a:latin typeface="Helvetica" charset="0"/>
              </a:rPr>
              <a:t> (</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3559" name="Rectangle 14"/>
          <p:cNvSpPr>
            <a:spLocks noChangeArrowheads="1"/>
          </p:cNvSpPr>
          <p:nvPr/>
        </p:nvSpPr>
        <p:spPr bwMode="auto">
          <a:xfrm>
            <a:off x="2441575" y="4259263"/>
            <a:ext cx="10382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400" b="1">
                <a:solidFill>
                  <a:srgbClr val="000000"/>
                </a:solidFill>
                <a:latin typeface="Helvetica" charset="0"/>
              </a:rPr>
              <a:t>84.00 grams </a:t>
            </a:r>
            <a:br>
              <a:rPr lang="en-US" sz="1400" b="1">
                <a:solidFill>
                  <a:srgbClr val="000000"/>
                </a:solidFill>
                <a:latin typeface="Helvetica" charset="0"/>
              </a:rPr>
            </a:br>
            <a:r>
              <a:rPr lang="en-US" sz="1400" b="1">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3560" name="Rectangle 15"/>
          <p:cNvSpPr>
            <a:spLocks noChangeArrowheads="1"/>
          </p:cNvSpPr>
          <p:nvPr/>
        </p:nvSpPr>
        <p:spPr bwMode="auto">
          <a:xfrm>
            <a:off x="2098675" y="4953000"/>
            <a:ext cx="1863725" cy="552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p>
            <a:pPr>
              <a:lnSpc>
                <a:spcPts val="975"/>
              </a:lnSpc>
            </a:pPr>
            <a:r>
              <a:rPr lang="en-US" sz="1400" b="1">
                <a:solidFill>
                  <a:srgbClr val="008000"/>
                </a:solidFill>
                <a:latin typeface="Helvetica" charset="0"/>
              </a:rPr>
              <a:t> </a:t>
            </a:r>
          </a:p>
          <a:p>
            <a:pPr>
              <a:lnSpc>
                <a:spcPts val="975"/>
              </a:lnSpc>
            </a:pPr>
            <a:r>
              <a:rPr lang="en-US" sz="1400" b="1">
                <a:solidFill>
                  <a:srgbClr val="008000"/>
                </a:solidFill>
                <a:latin typeface="Helvetica" charset="0"/>
              </a:rPr>
              <a:t>(</a:t>
            </a:r>
            <a:r>
              <a:rPr lang="en-US" sz="1400" b="1" i="1">
                <a:solidFill>
                  <a:srgbClr val="008000"/>
                </a:solidFill>
                <a:latin typeface="Helvetica" charset="0"/>
              </a:rPr>
              <a:t>Divide</a:t>
            </a:r>
            <a:r>
              <a:rPr lang="en-US" sz="1400" b="1">
                <a:solidFill>
                  <a:srgbClr val="008000"/>
                </a:solidFill>
                <a:latin typeface="Helvetica" charset="0"/>
              </a:rPr>
              <a:t>) </a:t>
            </a:r>
            <a:r>
              <a:rPr lang="en-US" sz="1400" b="1">
                <a:solidFill>
                  <a:srgbClr val="000000"/>
                </a:solidFill>
                <a:latin typeface="Helvetica" charset="0"/>
              </a:rPr>
              <a:t>by </a:t>
            </a:r>
            <a:endParaRPr lang="en-US" sz="1400" b="1">
              <a:solidFill>
                <a:srgbClr val="008000"/>
              </a:solidFill>
              <a:latin typeface="Helvetica" charset="0"/>
            </a:endParaRPr>
          </a:p>
          <a:p>
            <a:pPr>
              <a:lnSpc>
                <a:spcPts val="975"/>
              </a:lnSpc>
            </a:pPr>
            <a:endParaRPr lang="en-US" sz="1400" b="1">
              <a:solidFill>
                <a:srgbClr val="000000"/>
              </a:solidFill>
              <a:latin typeface="Helvetica" charset="0"/>
            </a:endParaRPr>
          </a:p>
          <a:p>
            <a:pPr>
              <a:lnSpc>
                <a:spcPts val="975"/>
              </a:lnSpc>
            </a:pPr>
            <a:r>
              <a:rPr lang="en-US" sz="1400" b="1">
                <a:solidFill>
                  <a:srgbClr val="DF9255"/>
                </a:solidFill>
                <a:latin typeface="Helvetica" charset="0"/>
              </a:rPr>
              <a:t>Molar Mass </a:t>
            </a:r>
            <a:r>
              <a:rPr lang="en-US" sz="1400" b="1">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sp>
        <p:nvSpPr>
          <p:cNvPr id="23561" name="Line 17"/>
          <p:cNvSpPr>
            <a:spLocks noChangeShapeType="1"/>
          </p:cNvSpPr>
          <p:nvPr/>
        </p:nvSpPr>
        <p:spPr bwMode="auto">
          <a:xfrm>
            <a:off x="229711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2" name="Rectangle 18"/>
          <p:cNvSpPr>
            <a:spLocks noChangeArrowheads="1"/>
          </p:cNvSpPr>
          <p:nvPr/>
        </p:nvSpPr>
        <p:spPr bwMode="auto">
          <a:xfrm>
            <a:off x="2492375" y="3249613"/>
            <a:ext cx="13335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400" b="1">
                <a:solidFill>
                  <a:srgbClr val="000000"/>
                </a:solidFill>
                <a:latin typeface="Helvetica" charset="0"/>
              </a:rPr>
              <a:t>1 mol</a:t>
            </a:r>
          </a:p>
          <a:p>
            <a:r>
              <a:rPr lang="en-US" sz="1400" b="1">
                <a:solidFill>
                  <a:srgbClr val="000000"/>
                </a:solidFill>
                <a:latin typeface="Helvetica" charset="0"/>
              </a:rPr>
              <a:t> (</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b="1">
                <a:solidFill>
                  <a:srgbClr val="000000"/>
                </a:solidFill>
                <a:latin typeface="Helvetica" charset="0"/>
              </a:rPr>
              <a:t>)</a:t>
            </a:r>
          </a:p>
        </p:txBody>
      </p:sp>
      <p:sp>
        <p:nvSpPr>
          <p:cNvPr id="23563" name="Rectangle 19"/>
          <p:cNvSpPr>
            <a:spLocks noChangeArrowheads="1"/>
          </p:cNvSpPr>
          <p:nvPr/>
        </p:nvSpPr>
        <p:spPr bwMode="auto">
          <a:xfrm>
            <a:off x="5257800" y="3379788"/>
            <a:ext cx="11414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1400" b="1">
                <a:solidFill>
                  <a:srgbClr val="000000"/>
                </a:solidFill>
                <a:latin typeface="Helvetica" charset="0"/>
              </a:rPr>
              <a:t>105.99 grams </a:t>
            </a:r>
            <a:br>
              <a:rPr lang="en-US" sz="1400" b="1">
                <a:solidFill>
                  <a:srgbClr val="000000"/>
                </a:solidFill>
                <a:latin typeface="Helvetica" charset="0"/>
              </a:rPr>
            </a:br>
            <a:r>
              <a:rPr lang="en-US" sz="1400" b="1">
                <a:solidFill>
                  <a:srgbClr val="000000"/>
                </a:solidFill>
                <a:latin typeface="Helvetica" charset="0"/>
              </a:rPr>
              <a:t>(</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3564" name="Rectangle 20"/>
          <p:cNvSpPr>
            <a:spLocks noChangeArrowheads="1"/>
          </p:cNvSpPr>
          <p:nvPr/>
        </p:nvSpPr>
        <p:spPr bwMode="auto">
          <a:xfrm>
            <a:off x="7107238" y="3914775"/>
            <a:ext cx="987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 6.31 grams</a:t>
            </a:r>
          </a:p>
          <a:p>
            <a:r>
              <a:rPr lang="en-US" sz="1400" b="1">
                <a:solidFill>
                  <a:srgbClr val="000000"/>
                </a:solidFill>
                <a:latin typeface="Helvetica" charset="0"/>
              </a:rPr>
              <a:t>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3565" name="Rectangle 21"/>
          <p:cNvSpPr>
            <a:spLocks noChangeArrowheads="1"/>
          </p:cNvSpPr>
          <p:nvPr/>
        </p:nvSpPr>
        <p:spPr bwMode="auto">
          <a:xfrm>
            <a:off x="5413375" y="4267200"/>
            <a:ext cx="1270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b="1">
                <a:solidFill>
                  <a:srgbClr val="000000"/>
                </a:solidFill>
                <a:latin typeface="Helvetica" charset="0"/>
              </a:rPr>
              <a:t>1 mol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p>
        </p:txBody>
      </p:sp>
      <p:sp>
        <p:nvSpPr>
          <p:cNvPr id="23566" name="Line 24"/>
          <p:cNvSpPr>
            <a:spLocks noChangeShapeType="1"/>
          </p:cNvSpPr>
          <p:nvPr/>
        </p:nvSpPr>
        <p:spPr bwMode="auto">
          <a:xfrm>
            <a:off x="5084763" y="3040063"/>
            <a:ext cx="1587"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7" name="Line 25"/>
          <p:cNvSpPr>
            <a:spLocks noChangeShapeType="1"/>
          </p:cNvSpPr>
          <p:nvPr/>
        </p:nvSpPr>
        <p:spPr bwMode="auto">
          <a:xfrm>
            <a:off x="3538538" y="3025775"/>
            <a:ext cx="1587"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8" name="Line 26"/>
          <p:cNvSpPr>
            <a:spLocks noChangeShapeType="1"/>
          </p:cNvSpPr>
          <p:nvPr/>
        </p:nvSpPr>
        <p:spPr bwMode="auto">
          <a:xfrm>
            <a:off x="6708775" y="3983038"/>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9" name="Line 27"/>
          <p:cNvSpPr>
            <a:spLocks noChangeShapeType="1"/>
          </p:cNvSpPr>
          <p:nvPr/>
        </p:nvSpPr>
        <p:spPr bwMode="auto">
          <a:xfrm>
            <a:off x="6721475" y="4087813"/>
            <a:ext cx="2397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70" name="Rectangle 32"/>
          <p:cNvSpPr>
            <a:spLocks noChangeArrowheads="1"/>
          </p:cNvSpPr>
          <p:nvPr/>
        </p:nvSpPr>
        <p:spPr bwMode="auto">
          <a:xfrm>
            <a:off x="3967163" y="3352800"/>
            <a:ext cx="8334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a:t>
            </a:r>
          </a:p>
          <a:p>
            <a:r>
              <a:rPr lang="en-US" sz="1800">
                <a:solidFill>
                  <a:srgbClr val="000000"/>
                </a:solidFill>
                <a:latin typeface="Helvetica" charset="0"/>
              </a:rPr>
              <a:t> (</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endParaRPr lang="en-US" sz="1400" b="1">
              <a:solidFill>
                <a:schemeClr val="accent2"/>
              </a:solidFill>
              <a:latin typeface="Helvetica" charset="0"/>
            </a:endParaRPr>
          </a:p>
        </p:txBody>
      </p:sp>
      <p:sp>
        <p:nvSpPr>
          <p:cNvPr id="23571" name="Rectangle 33"/>
          <p:cNvSpPr>
            <a:spLocks noChangeArrowheads="1"/>
          </p:cNvSpPr>
          <p:nvPr/>
        </p:nvSpPr>
        <p:spPr bwMode="auto">
          <a:xfrm>
            <a:off x="3910013" y="4038600"/>
            <a:ext cx="8143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2</a:t>
            </a:r>
            <a:r>
              <a:rPr lang="en-US" sz="1800">
                <a:solidFill>
                  <a:srgbClr val="000000"/>
                </a:solidFill>
                <a:latin typeface="Helvetica" charset="0"/>
              </a:rPr>
              <a:t> mol </a:t>
            </a:r>
          </a:p>
          <a:p>
            <a:r>
              <a:rPr lang="en-US" sz="1400">
                <a:solidFill>
                  <a:srgbClr val="000000"/>
                </a:solidFill>
                <a:latin typeface="Helvetica" charset="0"/>
              </a:rPr>
              <a:t>(</a:t>
            </a:r>
            <a:r>
              <a:rPr lang="en-US" sz="1400" b="1">
                <a:solidFill>
                  <a:srgbClr val="FF0000"/>
                </a:solidFill>
                <a:latin typeface="Helvetica" charset="0"/>
              </a:rPr>
              <a:t>NaHCO</a:t>
            </a:r>
            <a:r>
              <a:rPr lang="en-US" sz="1400" b="1" baseline="-25000">
                <a:solidFill>
                  <a:srgbClr val="FF0000"/>
                </a:solidFill>
                <a:latin typeface="Helvetica" charset="0"/>
              </a:rPr>
              <a:t>3</a:t>
            </a:r>
            <a:r>
              <a:rPr lang="en-US" sz="1400">
                <a:solidFill>
                  <a:srgbClr val="000000"/>
                </a:solidFill>
                <a:latin typeface="Helvetica" charset="0"/>
              </a:rPr>
              <a:t>)</a:t>
            </a:r>
            <a:r>
              <a:rPr lang="en-US" sz="1800">
                <a:solidFill>
                  <a:srgbClr val="000000"/>
                </a:solidFill>
                <a:latin typeface="Helvetica" charset="0"/>
              </a:rPr>
              <a:t> </a:t>
            </a:r>
          </a:p>
        </p:txBody>
      </p:sp>
      <p:sp>
        <p:nvSpPr>
          <p:cNvPr id="23572" name="Oval 34"/>
          <p:cNvSpPr>
            <a:spLocks noChangeArrowheads="1"/>
          </p:cNvSpPr>
          <p:nvPr/>
        </p:nvSpPr>
        <p:spPr bwMode="auto">
          <a:xfrm>
            <a:off x="3810000" y="3249613"/>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3" name="Rectangle 35"/>
          <p:cNvSpPr>
            <a:spLocks noChangeArrowheads="1"/>
          </p:cNvSpPr>
          <p:nvPr/>
        </p:nvSpPr>
        <p:spPr bwMode="auto">
          <a:xfrm>
            <a:off x="3429000" y="2514600"/>
            <a:ext cx="1754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ja-JP" altLang="en-US" sz="1400" b="1" i="1">
                <a:solidFill>
                  <a:srgbClr val="000000"/>
                </a:solidFill>
                <a:latin typeface="Helvetica" charset="0"/>
              </a:rPr>
              <a:t>”</a:t>
            </a:r>
            <a:r>
              <a:rPr lang="en-US" sz="1400" b="1" i="1">
                <a:solidFill>
                  <a:srgbClr val="000000"/>
                </a:solidFill>
                <a:latin typeface="Helvetica" charset="0"/>
              </a:rPr>
              <a:t>Mole Gatekeepers</a:t>
            </a:r>
            <a:r>
              <a:rPr lang="ja-JP" altLang="en-US" sz="1400" b="1" i="1">
                <a:solidFill>
                  <a:srgbClr val="000000"/>
                </a:solidFill>
                <a:latin typeface="Helvetica" charset="0"/>
              </a:rPr>
              <a:t>”</a:t>
            </a:r>
            <a:endParaRPr lang="en-US" sz="1400" b="1" i="1">
              <a:solidFill>
                <a:srgbClr val="000000"/>
              </a:solidFill>
              <a:latin typeface="Helvetica" charset="0"/>
            </a:endParaRPr>
          </a:p>
          <a:p>
            <a:r>
              <a:rPr lang="en-US" sz="1400" b="1" i="1">
                <a:solidFill>
                  <a:srgbClr val="000000"/>
                </a:solidFill>
                <a:latin typeface="Helvetica" charset="0"/>
              </a:rPr>
              <a:t>from</a:t>
            </a:r>
          </a:p>
          <a:p>
            <a:r>
              <a:rPr lang="en-US" sz="1400" b="1" i="1">
                <a:solidFill>
                  <a:srgbClr val="000000"/>
                </a:solidFill>
                <a:latin typeface="Helvetica" charset="0"/>
              </a:rPr>
              <a:t>Balanced reaction</a:t>
            </a:r>
            <a:endParaRPr lang="en-US"/>
          </a:p>
        </p:txBody>
      </p:sp>
      <p:grpSp>
        <p:nvGrpSpPr>
          <p:cNvPr id="23574" name="Group 35"/>
          <p:cNvGrpSpPr>
            <a:grpSpLocks/>
          </p:cNvGrpSpPr>
          <p:nvPr/>
        </p:nvGrpSpPr>
        <p:grpSpPr bwMode="auto">
          <a:xfrm>
            <a:off x="1296988" y="304800"/>
            <a:ext cx="7770812" cy="1123950"/>
            <a:chOff x="990600" y="304800"/>
            <a:chExt cx="7770813" cy="1123950"/>
          </a:xfrm>
        </p:grpSpPr>
        <p:sp>
          <p:nvSpPr>
            <p:cNvPr id="37" name="Rectangle 2"/>
            <p:cNvSpPr txBox="1">
              <a:spLocks noChangeArrowheads="1"/>
            </p:cNvSpPr>
            <p:nvPr/>
          </p:nvSpPr>
          <p:spPr bwMode="auto">
            <a:xfrm>
              <a:off x="9906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i="1">
                  <a:solidFill>
                    <a:srgbClr val="450045"/>
                  </a:solidFill>
                  <a:effectLst>
                    <a:outerShdw blurRad="38100" dist="38100" dir="2700000" algn="tl">
                      <a:srgbClr val="DDDDDD"/>
                    </a:outerShdw>
                  </a:effectLst>
                </a:rPr>
                <a:t>Theoretical Mass Calculations </a:t>
              </a:r>
            </a:p>
            <a:p>
              <a:pPr algn="ctr" eaLnBrk="1" hangingPunct="1"/>
              <a:r>
                <a:rPr lang="en-US" sz="3200" i="1">
                  <a:solidFill>
                    <a:srgbClr val="450045"/>
                  </a:solidFill>
                  <a:effectLst>
                    <a:outerShdw blurRad="38100" dist="38100" dir="2700000" algn="tl">
                      <a:srgbClr val="DDDDDD"/>
                    </a:outerShdw>
                  </a:effectLst>
                </a:rPr>
                <a:t>Reactants       Products</a:t>
              </a:r>
            </a:p>
          </p:txBody>
        </p:sp>
        <p:sp>
          <p:nvSpPr>
            <p:cNvPr id="23577" name="Line 5"/>
            <p:cNvSpPr>
              <a:spLocks noChangeShapeType="1"/>
            </p:cNvSpPr>
            <p:nvPr/>
          </p:nvSpPr>
          <p:spPr bwMode="auto">
            <a:xfrm>
              <a:off x="4722813" y="1143000"/>
              <a:ext cx="628650" cy="0"/>
            </a:xfrm>
            <a:prstGeom prst="line">
              <a:avLst/>
            </a:prstGeom>
            <a:noFill/>
            <a:ln w="12700">
              <a:solidFill>
                <a:srgbClr val="45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3575" name="Rectangle 15"/>
          <p:cNvSpPr>
            <a:spLocks noChangeArrowheads="1"/>
          </p:cNvSpPr>
          <p:nvPr/>
        </p:nvSpPr>
        <p:spPr bwMode="auto">
          <a:xfrm>
            <a:off x="5257800" y="4953000"/>
            <a:ext cx="1863725" cy="5524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p>
            <a:pPr>
              <a:lnSpc>
                <a:spcPts val="975"/>
              </a:lnSpc>
            </a:pPr>
            <a:r>
              <a:rPr lang="en-US" sz="1400" b="1">
                <a:solidFill>
                  <a:srgbClr val="008000"/>
                </a:solidFill>
                <a:latin typeface="Helvetica" charset="0"/>
              </a:rPr>
              <a:t> </a:t>
            </a:r>
          </a:p>
          <a:p>
            <a:pPr>
              <a:lnSpc>
                <a:spcPts val="975"/>
              </a:lnSpc>
            </a:pPr>
            <a:r>
              <a:rPr lang="en-US" sz="1400" b="1">
                <a:solidFill>
                  <a:srgbClr val="008000"/>
                </a:solidFill>
                <a:latin typeface="Helvetica" charset="0"/>
              </a:rPr>
              <a:t>(</a:t>
            </a:r>
            <a:r>
              <a:rPr lang="en-US" sz="1400" b="1" i="1">
                <a:solidFill>
                  <a:srgbClr val="008000"/>
                </a:solidFill>
                <a:latin typeface="Helvetica" charset="0"/>
              </a:rPr>
              <a:t>Multiply</a:t>
            </a:r>
            <a:r>
              <a:rPr lang="en-US" sz="1400" b="1">
                <a:solidFill>
                  <a:srgbClr val="008000"/>
                </a:solidFill>
                <a:latin typeface="Helvetica" charset="0"/>
              </a:rPr>
              <a:t>) </a:t>
            </a:r>
            <a:r>
              <a:rPr lang="en-US" sz="1400" b="1">
                <a:solidFill>
                  <a:srgbClr val="000000"/>
                </a:solidFill>
                <a:latin typeface="Helvetica" charset="0"/>
              </a:rPr>
              <a:t>by </a:t>
            </a:r>
            <a:endParaRPr lang="en-US" sz="1400" b="1">
              <a:solidFill>
                <a:srgbClr val="008000"/>
              </a:solidFill>
              <a:latin typeface="Helvetica" charset="0"/>
            </a:endParaRPr>
          </a:p>
          <a:p>
            <a:pPr>
              <a:lnSpc>
                <a:spcPts val="975"/>
              </a:lnSpc>
            </a:pPr>
            <a:endParaRPr lang="en-US" sz="1400" b="1">
              <a:solidFill>
                <a:srgbClr val="000000"/>
              </a:solidFill>
              <a:latin typeface="Helvetica" charset="0"/>
            </a:endParaRPr>
          </a:p>
          <a:p>
            <a:pPr>
              <a:lnSpc>
                <a:spcPts val="975"/>
              </a:lnSpc>
            </a:pPr>
            <a:r>
              <a:rPr lang="en-US" sz="1400" b="1">
                <a:solidFill>
                  <a:srgbClr val="DF9255"/>
                </a:solidFill>
                <a:latin typeface="Helvetica" charset="0"/>
              </a:rPr>
              <a:t>Molar Mass </a:t>
            </a:r>
            <a:r>
              <a:rPr lang="en-US" sz="1400" b="1">
                <a:solidFill>
                  <a:srgbClr val="000000"/>
                </a:solidFill>
                <a:latin typeface="Helvetica" charset="0"/>
              </a:rPr>
              <a:t>(</a:t>
            </a:r>
            <a:r>
              <a:rPr lang="en-US" sz="1400" b="1">
                <a:solidFill>
                  <a:srgbClr val="3366FF"/>
                </a:solidFill>
                <a:latin typeface="Helvetica" charset="0"/>
              </a:rPr>
              <a:t>Na</a:t>
            </a:r>
            <a:r>
              <a:rPr lang="en-US" sz="1400" b="1" baseline="-25000">
                <a:solidFill>
                  <a:srgbClr val="3366FF"/>
                </a:solidFill>
                <a:latin typeface="Helvetica" charset="0"/>
              </a:rPr>
              <a:t>2</a:t>
            </a:r>
            <a:r>
              <a:rPr lang="en-US" sz="1400" b="1">
                <a:solidFill>
                  <a:srgbClr val="3366FF"/>
                </a:solidFill>
                <a:latin typeface="Helvetica" charset="0"/>
              </a:rPr>
              <a:t>CO</a:t>
            </a:r>
            <a:r>
              <a:rPr lang="en-US" sz="1400" b="1" baseline="-25000">
                <a:solidFill>
                  <a:srgbClr val="3366FF"/>
                </a:solidFill>
                <a:latin typeface="Helvetica" charset="0"/>
              </a:rPr>
              <a:t>3</a:t>
            </a:r>
            <a:r>
              <a:rPr lang="en-US" sz="1400" b="1">
                <a:solidFill>
                  <a:srgbClr val="000000"/>
                </a:solidFill>
                <a:latin typeface="Helvetica" charset="0"/>
              </a:rPr>
              <a:t>)</a:t>
            </a:r>
            <a:r>
              <a:rPr lang="en-US" sz="1400" b="1">
                <a:solidFill>
                  <a:srgbClr val="FF0000"/>
                </a:solidFill>
                <a:latin typeface="Helvetica" charset="0"/>
              </a:rPr>
              <a:t> </a:t>
            </a:r>
            <a:r>
              <a:rPr lang="en-US" b="1">
                <a:solidFill>
                  <a:srgbClr val="000000"/>
                </a:solidFill>
                <a:latin typeface="Helvetica" charset="0"/>
              </a:rPr>
              <a:t> </a:t>
            </a:r>
            <a:endParaRPr lang="en-US"/>
          </a:p>
        </p:txBody>
      </p:sp>
      <p:graphicFrame>
        <p:nvGraphicFramePr>
          <p:cNvPr id="23555" name="Object 3"/>
          <p:cNvGraphicFramePr>
            <a:graphicFrameLocks noChangeAspect="1"/>
          </p:cNvGraphicFramePr>
          <p:nvPr/>
        </p:nvGraphicFramePr>
        <p:xfrm>
          <a:off x="612775" y="1752600"/>
          <a:ext cx="9601200" cy="533400"/>
        </p:xfrm>
        <a:graphic>
          <a:graphicData uri="http://schemas.openxmlformats.org/presentationml/2006/ole">
            <mc:AlternateContent xmlns:mc="http://schemas.openxmlformats.org/markup-compatibility/2006">
              <mc:Choice xmlns:v="urn:schemas-microsoft-com:vml" Requires="v">
                <p:oleObj spid="_x0000_s23634" name="Document" r:id="rId5" imgW="5486400" imgH="304800" progId="Word.Document.12">
                  <p:link updateAutomatic="1"/>
                </p:oleObj>
              </mc:Choice>
              <mc:Fallback>
                <p:oleObj name="Document" r:id="rId5" imgW="5486400" imgH="304800" progId="Word.Document.12">
                  <p:link updateAutomatic="1"/>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52600"/>
                        <a:ext cx="960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Box 6"/>
          <p:cNvSpPr txBox="1">
            <a:spLocks noChangeArrowheads="1"/>
          </p:cNvSpPr>
          <p:nvPr/>
        </p:nvSpPr>
        <p:spPr bwMode="auto">
          <a:xfrm>
            <a:off x="3200400" y="5029200"/>
            <a:ext cx="320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chemeClr val="accent2"/>
                </a:solidFill>
              </a:rPr>
              <a:t>Product = 6.31 g (Theoretical)</a:t>
            </a:r>
          </a:p>
          <a:p>
            <a:pPr eaLnBrk="1" hangingPunct="1"/>
            <a:r>
              <a:rPr lang="en-US" sz="1600" b="1" i="1">
                <a:solidFill>
                  <a:schemeClr val="accent2"/>
                </a:solidFill>
              </a:rPr>
              <a:t>Molar Mass = 105.99 g/mol</a:t>
            </a:r>
          </a:p>
        </p:txBody>
      </p:sp>
      <p:sp>
        <p:nvSpPr>
          <p:cNvPr id="24581" name="TextBox 13"/>
          <p:cNvSpPr txBox="1">
            <a:spLocks noChangeArrowheads="1"/>
          </p:cNvSpPr>
          <p:nvPr/>
        </p:nvSpPr>
        <p:spPr bwMode="auto">
          <a:xfrm>
            <a:off x="152400" y="5029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a:solidFill>
                  <a:srgbClr val="DA3D1E"/>
                </a:solidFill>
              </a:rPr>
              <a:t>Reactant = 10.00 g</a:t>
            </a:r>
            <a:br>
              <a:rPr lang="en-US" sz="1600" b="1" i="1">
                <a:solidFill>
                  <a:srgbClr val="DA3D1E"/>
                </a:solidFill>
              </a:rPr>
            </a:br>
            <a:r>
              <a:rPr lang="en-US" sz="1600" b="1" i="1">
                <a:solidFill>
                  <a:srgbClr val="DA3D1E"/>
                </a:solidFill>
              </a:rPr>
              <a:t>Molar Mass = 84.00 g/mol </a:t>
            </a:r>
          </a:p>
        </p:txBody>
      </p:sp>
      <p:sp>
        <p:nvSpPr>
          <p:cNvPr id="24582" name="TextBox 18"/>
          <p:cNvSpPr txBox="1">
            <a:spLocks noChangeArrowheads="1"/>
          </p:cNvSpPr>
          <p:nvPr/>
        </p:nvSpPr>
        <p:spPr bwMode="auto">
          <a:xfrm>
            <a:off x="152400" y="24384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a:t>% Yield = </a:t>
            </a:r>
          </a:p>
          <a:p>
            <a:pPr eaLnBrk="1" hangingPunct="1"/>
            <a:r>
              <a:rPr lang="en-US" sz="2000" b="1" i="1"/>
              <a:t>actual grams of </a:t>
            </a:r>
            <a:r>
              <a:rPr lang="en-US" sz="2000" b="1" i="1">
                <a:solidFill>
                  <a:srgbClr val="063DE8"/>
                </a:solidFill>
              </a:rPr>
              <a:t>product</a:t>
            </a:r>
            <a:r>
              <a:rPr lang="en-US" sz="2000" b="1" i="1"/>
              <a:t> / theoretical (calculated) grams of </a:t>
            </a:r>
            <a:r>
              <a:rPr lang="en-US" sz="2000" b="1" i="1">
                <a:solidFill>
                  <a:srgbClr val="063DE8"/>
                </a:solidFill>
              </a:rPr>
              <a:t>product</a:t>
            </a:r>
            <a:r>
              <a:rPr lang="en-US" sz="2000" b="1" i="1"/>
              <a:t> 																	  x 100 </a:t>
            </a:r>
          </a:p>
          <a:p>
            <a:pPr eaLnBrk="1" hangingPunct="1"/>
            <a:endParaRPr lang="en-US"/>
          </a:p>
        </p:txBody>
      </p:sp>
      <p:sp>
        <p:nvSpPr>
          <p:cNvPr id="24583" name="Text Box 7"/>
          <p:cNvSpPr txBox="1">
            <a:spLocks noChangeArrowheads="1"/>
          </p:cNvSpPr>
          <p:nvPr/>
        </p:nvSpPr>
        <p:spPr bwMode="auto">
          <a:xfrm>
            <a:off x="381000" y="838200"/>
            <a:ext cx="82296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US" sz="2000">
                <a:latin typeface="Helvetica" charset="0"/>
              </a:rPr>
              <a:t>“</a:t>
            </a:r>
            <a:r>
              <a:rPr lang="en-US" sz="2000">
                <a:latin typeface="Helvetica" charset="0"/>
              </a:rPr>
              <a:t>% Yield</a:t>
            </a:r>
            <a:r>
              <a:rPr lang="ja-JP" altLang="en-US" sz="2000">
                <a:latin typeface="Helvetica" charset="0"/>
              </a:rPr>
              <a:t>”</a:t>
            </a:r>
            <a:r>
              <a:rPr lang="en-US" sz="2000">
                <a:latin typeface="Helvetica" charset="0"/>
              </a:rPr>
              <a:t> </a:t>
            </a:r>
            <a:r>
              <a:rPr lang="en-US" sz="2000">
                <a:solidFill>
                  <a:srgbClr val="A6A6A6"/>
                </a:solidFill>
                <a:latin typeface="Helvetica" charset="0"/>
              </a:rPr>
              <a:t>is used to measure the efficiency (similar to </a:t>
            </a:r>
            <a:r>
              <a:rPr lang="ja-JP" altLang="en-US" sz="2000">
                <a:solidFill>
                  <a:srgbClr val="A6A6A6"/>
                </a:solidFill>
                <a:latin typeface="Helvetica" charset="0"/>
              </a:rPr>
              <a:t>“</a:t>
            </a:r>
            <a:r>
              <a:rPr lang="en-US" sz="2000">
                <a:solidFill>
                  <a:srgbClr val="A6A6A6"/>
                </a:solidFill>
                <a:latin typeface="Helvetica" charset="0"/>
              </a:rPr>
              <a:t>accuracy</a:t>
            </a:r>
            <a:r>
              <a:rPr lang="ja-JP" altLang="en-US" sz="2000">
                <a:solidFill>
                  <a:srgbClr val="A6A6A6"/>
                </a:solidFill>
                <a:latin typeface="Helvetica" charset="0"/>
              </a:rPr>
              <a:t>”</a:t>
            </a:r>
            <a:r>
              <a:rPr lang="en-US" sz="2000">
                <a:solidFill>
                  <a:srgbClr val="A6A6A6"/>
                </a:solidFill>
                <a:latin typeface="Helvetica" charset="0"/>
              </a:rPr>
              <a:t>) of any reaction in yielding </a:t>
            </a:r>
            <a:r>
              <a:rPr lang="ja-JP" altLang="en-US" sz="2000">
                <a:solidFill>
                  <a:srgbClr val="FF0000"/>
                </a:solidFill>
                <a:latin typeface="Helvetica" charset="0"/>
              </a:rPr>
              <a:t>“</a:t>
            </a:r>
            <a:r>
              <a:rPr lang="en-US" sz="2000">
                <a:solidFill>
                  <a:srgbClr val="FF0000"/>
                </a:solidFill>
                <a:latin typeface="Helvetica" charset="0"/>
              </a:rPr>
              <a:t>product(s)</a:t>
            </a:r>
            <a:r>
              <a:rPr lang="ja-JP" altLang="en-US" sz="2000">
                <a:solidFill>
                  <a:srgbClr val="FF0000"/>
                </a:solidFill>
                <a:latin typeface="Helvetica" charset="0"/>
              </a:rPr>
              <a:t>”</a:t>
            </a:r>
            <a:r>
              <a:rPr lang="en-US" sz="2000">
                <a:solidFill>
                  <a:srgbClr val="FF0000"/>
                </a:solidFill>
                <a:latin typeface="Helvetica" charset="0"/>
              </a:rPr>
              <a:t> </a:t>
            </a:r>
            <a:r>
              <a:rPr lang="en-US" sz="2000">
                <a:solidFill>
                  <a:srgbClr val="A6A6A6"/>
                </a:solidFill>
                <a:latin typeface="Helvetica" charset="0"/>
              </a:rPr>
              <a:t>(on the right of an equation) versus the calculated (theoretical) amount of the product based on the amount of </a:t>
            </a:r>
            <a:r>
              <a:rPr lang="ja-JP" altLang="en-US" sz="2000">
                <a:solidFill>
                  <a:srgbClr val="A6A6A6"/>
                </a:solidFill>
                <a:latin typeface="Helvetica" charset="0"/>
              </a:rPr>
              <a:t>“</a:t>
            </a:r>
            <a:r>
              <a:rPr lang="en-US" sz="2000">
                <a:solidFill>
                  <a:srgbClr val="FF0000"/>
                </a:solidFill>
                <a:latin typeface="Helvetica" charset="0"/>
              </a:rPr>
              <a:t>reactant(s)</a:t>
            </a:r>
            <a:r>
              <a:rPr lang="ja-JP" altLang="en-US" sz="2000">
                <a:solidFill>
                  <a:srgbClr val="FF0000"/>
                </a:solidFill>
                <a:latin typeface="Helvetica" charset="0"/>
              </a:rPr>
              <a:t>”</a:t>
            </a:r>
            <a:r>
              <a:rPr lang="en-US" sz="2000">
                <a:solidFill>
                  <a:srgbClr val="FF0000"/>
                </a:solidFill>
                <a:latin typeface="Helvetica" charset="0"/>
              </a:rPr>
              <a:t> </a:t>
            </a:r>
            <a:r>
              <a:rPr lang="en-US" sz="2000">
                <a:solidFill>
                  <a:srgbClr val="A6A6A6"/>
                </a:solidFill>
                <a:latin typeface="Helvetica" charset="0"/>
              </a:rPr>
              <a:t>(from the left of the equation) using the relative number of moles of each in a balanced chemical equation.</a:t>
            </a:r>
          </a:p>
          <a:p>
            <a:pPr eaLnBrk="1" hangingPunct="1"/>
            <a:endParaRPr lang="en-US">
              <a:latin typeface="Helvetica" charset="0"/>
            </a:endParaRPr>
          </a:p>
          <a:p>
            <a:pPr eaLnBrk="1" hangingPunct="1"/>
            <a:endParaRPr lang="en-US"/>
          </a:p>
          <a:p>
            <a:pPr eaLnBrk="1" hangingPunct="1"/>
            <a:r>
              <a:rPr lang="en-US"/>
              <a:t>              </a:t>
            </a:r>
          </a:p>
        </p:txBody>
      </p:sp>
      <p:graphicFrame>
        <p:nvGraphicFramePr>
          <p:cNvPr id="24578" name="Object 2"/>
          <p:cNvGraphicFramePr>
            <a:graphicFrameLocks noChangeAspect="1"/>
          </p:cNvGraphicFramePr>
          <p:nvPr/>
        </p:nvGraphicFramePr>
        <p:xfrm>
          <a:off x="228600" y="4114800"/>
          <a:ext cx="9601200" cy="533400"/>
        </p:xfrm>
        <a:graphic>
          <a:graphicData uri="http://schemas.openxmlformats.org/presentationml/2006/ole">
            <mc:AlternateContent xmlns:mc="http://schemas.openxmlformats.org/markup-compatibility/2006">
              <mc:Choice xmlns:v="urn:schemas-microsoft-com:vml" Requires="v">
                <p:oleObj spid="_x0000_s24644" name="Document" r:id="rId3" imgW="5486400" imgH="304800" progId="Word.Document.12">
                  <p:link updateAutomatic="1"/>
                </p:oleObj>
              </mc:Choice>
              <mc:Fallback>
                <p:oleObj name="Document" r:id="rId3" imgW="5486400" imgH="304800" progId="Word.Document.12">
                  <p:link updateAutomatic="1"/>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114800"/>
                        <a:ext cx="960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4579" name="Object 3"/>
          <p:cNvGraphicFramePr>
            <a:graphicFrameLocks noChangeAspect="1"/>
          </p:cNvGraphicFramePr>
          <p:nvPr/>
        </p:nvGraphicFramePr>
        <p:xfrm>
          <a:off x="152400" y="4572000"/>
          <a:ext cx="9144000" cy="381000"/>
        </p:xfrm>
        <a:graphic>
          <a:graphicData uri="http://schemas.openxmlformats.org/presentationml/2006/ole">
            <mc:AlternateContent xmlns:mc="http://schemas.openxmlformats.org/markup-compatibility/2006">
              <mc:Choice xmlns:v="urn:schemas-microsoft-com:vml" Requires="v">
                <p:oleObj spid="_x0000_s24645" name="Document" r:id="rId5" imgW="5486400" imgH="228600" progId="Word.Document.12">
                  <p:link updateAutomatic="1"/>
                </p:oleObj>
              </mc:Choice>
              <mc:Fallback>
                <p:oleObj name="Document" r:id="rId5" imgW="5486400" imgH="228600" progId="Word.Document.12">
                  <p:link updateAutomatic="1"/>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572000"/>
                        <a:ext cx="9144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4584" name="TextBox 11"/>
          <p:cNvSpPr txBox="1">
            <a:spLocks noChangeArrowheads="1"/>
          </p:cNvSpPr>
          <p:nvPr/>
        </p:nvSpPr>
        <p:spPr bwMode="auto">
          <a:xfrm flipH="1">
            <a:off x="228600" y="3352800"/>
            <a:ext cx="8686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For example, heating 10.00 g of sodium bicarbonate and actually obtaining  5.98 g of sodium carbonate. After calculating the theoretical yield:</a:t>
            </a:r>
          </a:p>
        </p:txBody>
      </p:sp>
      <p:sp>
        <p:nvSpPr>
          <p:cNvPr id="24585" name="TextBox 9"/>
          <p:cNvSpPr txBox="1">
            <a:spLocks noChangeArrowheads="1"/>
          </p:cNvSpPr>
          <p:nvPr/>
        </p:nvSpPr>
        <p:spPr bwMode="auto">
          <a:xfrm>
            <a:off x="1447800" y="762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smtClean="0">
                <a:latin typeface="Calibri" charset="0"/>
              </a:rPr>
              <a:t>What</a:t>
            </a:r>
            <a:r>
              <a:rPr lang="ja-JP" altLang="en-US" sz="3200" dirty="0" smtClean="0">
                <a:latin typeface="Calibri" charset="0"/>
              </a:rPr>
              <a:t>’</a:t>
            </a:r>
            <a:r>
              <a:rPr lang="en-US" sz="3200" dirty="0" smtClean="0">
                <a:latin typeface="Calibri" charset="0"/>
              </a:rPr>
              <a:t>s </a:t>
            </a:r>
            <a:r>
              <a:rPr lang="en-US" sz="3200" dirty="0">
                <a:latin typeface="Calibri" charset="0"/>
              </a:rPr>
              <a:t>My Formula?</a:t>
            </a:r>
          </a:p>
        </p:txBody>
      </p:sp>
      <p:sp>
        <p:nvSpPr>
          <p:cNvPr id="24586" name="Rectangle 10"/>
          <p:cNvSpPr>
            <a:spLocks noChangeArrowheads="1"/>
          </p:cNvSpPr>
          <p:nvPr/>
        </p:nvSpPr>
        <p:spPr bwMode="auto">
          <a:xfrm>
            <a:off x="1219200" y="5867400"/>
            <a:ext cx="7172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1" dirty="0"/>
              <a:t>% Yield = </a:t>
            </a:r>
            <a:r>
              <a:rPr lang="en-US" dirty="0"/>
              <a:t>5.98 g (actual) / 6.31g (theoretical) x 100</a:t>
            </a:r>
          </a:p>
          <a:p>
            <a:r>
              <a:rPr lang="en-US" b="1" i="1" dirty="0"/>
              <a:t>			= 94.6%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6"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QUESTION</a:t>
            </a:r>
          </a:p>
        </p:txBody>
      </p:sp>
      <p:sp>
        <p:nvSpPr>
          <p:cNvPr id="25604" name="Rectangle 3"/>
          <p:cNvSpPr>
            <a:spLocks noGrp="1" noChangeArrowheads="1"/>
          </p:cNvSpPr>
          <p:nvPr>
            <p:ph type="body" idx="1"/>
          </p:nvPr>
        </p:nvSpPr>
        <p:spPr>
          <a:xfrm>
            <a:off x="1295400" y="1447800"/>
            <a:ext cx="7302500" cy="3949700"/>
          </a:xfrm>
        </p:spPr>
        <p:txBody>
          <a:bodyPr/>
          <a:lstStyle/>
          <a:p>
            <a:pPr>
              <a:buFontTx/>
              <a:buNone/>
            </a:pPr>
            <a:endParaRPr lang="en-US" sz="1200">
              <a:latin typeface="Calibri" charset="0"/>
              <a:ea typeface="ＭＳ Ｐゴシック" charset="0"/>
              <a:cs typeface="ＭＳ Ｐゴシック" charset="0"/>
            </a:endParaRPr>
          </a:p>
          <a:p>
            <a:pPr>
              <a:buClr>
                <a:schemeClr val="tx1"/>
              </a:buClr>
              <a:buFont typeface="Monotype Sorts" charset="0"/>
              <a:buChar char=""/>
            </a:pPr>
            <a:r>
              <a:rPr lang="en-US" sz="2400">
                <a:latin typeface="Calibri" charset="0"/>
                <a:ea typeface="ＭＳ Ｐゴシック" charset="0"/>
                <a:cs typeface="ＭＳ Ｐゴシック" charset="0"/>
              </a:rPr>
              <a:t>A synthetic reaction produced 2.45g of Ibogaine, C</a:t>
            </a:r>
            <a:r>
              <a:rPr lang="en-US" sz="2400" baseline="-25000">
                <a:latin typeface="Calibri" charset="0"/>
                <a:ea typeface="ＭＳ Ｐゴシック" charset="0"/>
                <a:cs typeface="ＭＳ Ｐゴシック" charset="0"/>
              </a:rPr>
              <a:t>20</a:t>
            </a:r>
            <a:r>
              <a:rPr lang="en-US" sz="2400">
                <a:latin typeface="Calibri" charset="0"/>
                <a:ea typeface="ＭＳ Ｐゴシック" charset="0"/>
                <a:cs typeface="ＭＳ Ｐゴシック" charset="0"/>
              </a:rPr>
              <a:t>H</a:t>
            </a:r>
            <a:r>
              <a:rPr lang="en-US" sz="2400" baseline="-25000">
                <a:latin typeface="Calibri" charset="0"/>
                <a:ea typeface="ＭＳ Ｐゴシック" charset="0"/>
                <a:cs typeface="ＭＳ Ｐゴシック" charset="0"/>
              </a:rPr>
              <a:t>26</a:t>
            </a:r>
            <a:r>
              <a:rPr lang="en-US" sz="2400">
                <a:latin typeface="Calibri" charset="0"/>
                <a:ea typeface="ＭＳ Ｐゴシック" charset="0"/>
                <a:cs typeface="ＭＳ Ｐゴシック" charset="0"/>
              </a:rPr>
              <a:t>N</a:t>
            </a:r>
            <a:r>
              <a:rPr lang="en-US" sz="2400" baseline="-25000">
                <a:latin typeface="Calibri" charset="0"/>
                <a:ea typeface="ＭＳ Ｐゴシック" charset="0"/>
                <a:cs typeface="ＭＳ Ｐゴシック" charset="0"/>
              </a:rPr>
              <a:t>2</a:t>
            </a:r>
            <a:r>
              <a:rPr lang="en-US" sz="2400">
                <a:latin typeface="Calibri" charset="0"/>
                <a:ea typeface="ＭＳ Ｐゴシック" charset="0"/>
                <a:cs typeface="ＭＳ Ｐゴシック" charset="0"/>
              </a:rPr>
              <a:t>O, a natural product with strong promise in treating heroin addiction, the calculated theoretical yield was 3.05g, what is the % yield?</a:t>
            </a:r>
          </a:p>
          <a:p>
            <a:pPr>
              <a:buClr>
                <a:schemeClr val="tx1"/>
              </a:buClr>
              <a:buFontTx/>
              <a:buNone/>
            </a:pPr>
            <a:endParaRPr lang="en-US" sz="2400">
              <a:latin typeface="Calibri" charset="0"/>
              <a:ea typeface="ＭＳ Ｐゴシック" charset="0"/>
              <a:cs typeface="ＭＳ Ｐゴシック" charset="0"/>
            </a:endParaRPr>
          </a:p>
          <a:p>
            <a:pPr>
              <a:buClr>
                <a:schemeClr val="tx1"/>
              </a:buClr>
              <a:buFontTx/>
              <a:buNone/>
            </a:pPr>
            <a:r>
              <a:rPr lang="en-US" sz="2400">
                <a:latin typeface="Calibri" charset="0"/>
                <a:ea typeface="ＭＳ Ｐゴシック" charset="0"/>
                <a:cs typeface="ＭＳ Ｐゴシック" charset="0"/>
              </a:rPr>
              <a:t>A) 19.7%	B) 39.4%	C) 80.3%	D) 160.6%</a:t>
            </a:r>
          </a:p>
        </p:txBody>
      </p:sp>
      <p:graphicFrame>
        <p:nvGraphicFramePr>
          <p:cNvPr id="25602" name="Object 2"/>
          <p:cNvGraphicFramePr>
            <a:graphicFrameLocks/>
          </p:cNvGraphicFramePr>
          <p:nvPr/>
        </p:nvGraphicFramePr>
        <p:xfrm>
          <a:off x="1104900" y="1752600"/>
          <a:ext cx="241300" cy="190500"/>
        </p:xfrm>
        <a:graphic>
          <a:graphicData uri="http://schemas.openxmlformats.org/presentationml/2006/ole">
            <mc:AlternateContent xmlns:mc="http://schemas.openxmlformats.org/markup-compatibility/2006">
              <mc:Choice xmlns:v="urn:schemas-microsoft-com:vml" Requires="v">
                <p:oleObj spid="_x0000_s25635" name="Equation" r:id="rId4" imgW="241300" imgH="190500" progId="Equation.3">
                  <p:embed/>
                </p:oleObj>
              </mc:Choice>
              <mc:Fallback>
                <p:oleObj name="Equation" r:id="rId4" imgW="241300" imgH="190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00" y="1752600"/>
                        <a:ext cx="241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5605" name="Picture 5" descr="Screen Shot 2018-03-06 at 11.48.33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65300" y="4495800"/>
            <a:ext cx="60071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5"/>
          <p:cNvSpPr txBox="1">
            <a:spLocks noChangeArrowheads="1"/>
          </p:cNvSpPr>
          <p:nvPr/>
        </p:nvSpPr>
        <p:spPr bwMode="auto">
          <a:xfrm>
            <a:off x="1431925" y="53578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000">
              <a:solidFill>
                <a:schemeClr val="bg2"/>
              </a:solidFill>
              <a:latin typeface="Helvetica" charset="0"/>
            </a:endParaRPr>
          </a:p>
        </p:txBody>
      </p:sp>
      <p:sp>
        <p:nvSpPr>
          <p:cNvPr id="34819" name="Text Box 7"/>
          <p:cNvSpPr txBox="1">
            <a:spLocks noChangeArrowheads="1"/>
          </p:cNvSpPr>
          <p:nvPr/>
        </p:nvSpPr>
        <p:spPr bwMode="auto">
          <a:xfrm>
            <a:off x="1517625" y="1193800"/>
            <a:ext cx="56912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dirty="0" smtClean="0">
                <a:solidFill>
                  <a:srgbClr val="000000"/>
                </a:solidFill>
                <a:latin typeface="Helvetica" charset="0"/>
              </a:rPr>
              <a:t>Dosage Calculations:</a:t>
            </a:r>
            <a:r>
              <a:rPr lang="en-US" sz="2800" dirty="0" smtClean="0">
                <a:solidFill>
                  <a:srgbClr val="000000"/>
                </a:solidFill>
                <a:latin typeface="Helvetica" charset="0"/>
              </a:rPr>
              <a:t> </a:t>
            </a:r>
            <a:r>
              <a:rPr lang="en-US" sz="1800" dirty="0">
                <a:solidFill>
                  <a:srgbClr val="000000"/>
                </a:solidFill>
                <a:latin typeface="Helvetica" charset="0"/>
              </a:rPr>
              <a:t>(</a:t>
            </a:r>
            <a:r>
              <a:rPr lang="en-US" sz="1800" dirty="0" err="1">
                <a:solidFill>
                  <a:srgbClr val="000000"/>
                </a:solidFill>
                <a:latin typeface="Helvetica" charset="0"/>
              </a:rPr>
              <a:t>mmol</a:t>
            </a:r>
            <a:r>
              <a:rPr lang="en-US" sz="1800" dirty="0">
                <a:solidFill>
                  <a:srgbClr val="000000"/>
                </a:solidFill>
                <a:latin typeface="Helvetica" charset="0"/>
              </a:rPr>
              <a:t>/</a:t>
            </a:r>
            <a:r>
              <a:rPr lang="en-US" sz="1800" dirty="0" smtClean="0">
                <a:solidFill>
                  <a:srgbClr val="000000"/>
                </a:solidFill>
                <a:latin typeface="Helvetica" charset="0"/>
              </a:rPr>
              <a:t>dose vs. grams/dose)</a:t>
            </a:r>
            <a:endParaRPr lang="en-US" sz="1800" dirty="0">
              <a:solidFill>
                <a:srgbClr val="000000"/>
              </a:solidFill>
              <a:latin typeface="Helvetica" charset="0"/>
            </a:endParaRPr>
          </a:p>
        </p:txBody>
      </p:sp>
      <p:sp>
        <p:nvSpPr>
          <p:cNvPr id="34820" name="Text Box 8"/>
          <p:cNvSpPr txBox="1">
            <a:spLocks noChangeArrowheads="1"/>
          </p:cNvSpPr>
          <p:nvPr/>
        </p:nvSpPr>
        <p:spPr bwMode="auto">
          <a:xfrm>
            <a:off x="1066800" y="2057400"/>
            <a:ext cx="75438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Helvetica" charset="0"/>
              </a:rPr>
              <a:t>Which analgesic has the most biologically active ingredient based on </a:t>
            </a:r>
            <a:r>
              <a:rPr lang="en-US" sz="2000" dirty="0" err="1">
                <a:solidFill>
                  <a:srgbClr val="000000"/>
                </a:solidFill>
                <a:latin typeface="Helvetica" charset="0"/>
              </a:rPr>
              <a:t>millimoles</a:t>
            </a:r>
            <a:r>
              <a:rPr lang="en-US" sz="2000" dirty="0">
                <a:solidFill>
                  <a:srgbClr val="000000"/>
                </a:solidFill>
                <a:latin typeface="Helvetica" charset="0"/>
              </a:rPr>
              <a:t> per dose (</a:t>
            </a:r>
            <a:r>
              <a:rPr lang="en-US" sz="2000" i="1" dirty="0" err="1">
                <a:solidFill>
                  <a:srgbClr val="000000"/>
                </a:solidFill>
                <a:latin typeface="Helvetica" charset="0"/>
              </a:rPr>
              <a:t>mmol</a:t>
            </a:r>
            <a:r>
              <a:rPr lang="en-US" sz="2000" i="1" dirty="0">
                <a:solidFill>
                  <a:srgbClr val="000000"/>
                </a:solidFill>
                <a:latin typeface="Helvetica" charset="0"/>
              </a:rPr>
              <a:t>/dose</a:t>
            </a:r>
            <a:r>
              <a:rPr lang="en-US" sz="2000" dirty="0">
                <a:solidFill>
                  <a:srgbClr val="000000"/>
                </a:solidFill>
                <a:latin typeface="Helvetica" charset="0"/>
              </a:rPr>
              <a:t>)?</a:t>
            </a:r>
          </a:p>
          <a:p>
            <a:pPr eaLnBrk="1" hangingPunct="1"/>
            <a:endParaRPr lang="en-US" sz="2000" dirty="0">
              <a:solidFill>
                <a:srgbClr val="000000"/>
              </a:solidFill>
              <a:latin typeface="Helvetica" charset="0"/>
            </a:endParaRPr>
          </a:p>
          <a:p>
            <a:pPr eaLnBrk="1" hangingPunct="1"/>
            <a:r>
              <a:rPr lang="en-US" sz="2000" dirty="0">
                <a:solidFill>
                  <a:srgbClr val="000000"/>
                </a:solidFill>
                <a:latin typeface="Helvetica" charset="0"/>
              </a:rPr>
              <a:t>5.0 g of </a:t>
            </a:r>
            <a:r>
              <a:rPr lang="en-US" sz="2000" dirty="0" smtClean="0">
                <a:solidFill>
                  <a:srgbClr val="000000"/>
                </a:solidFill>
                <a:latin typeface="Helvetica" charset="0"/>
              </a:rPr>
              <a:t>the active ingredient </a:t>
            </a:r>
            <a:r>
              <a:rPr lang="en-US" sz="2000" dirty="0">
                <a:solidFill>
                  <a:srgbClr val="000000"/>
                </a:solidFill>
                <a:latin typeface="Helvetica" charset="0"/>
              </a:rPr>
              <a:t>would produce the following number of doses:</a:t>
            </a:r>
          </a:p>
          <a:p>
            <a:pPr eaLnBrk="1" hangingPunct="1"/>
            <a:endParaRPr lang="en-US" sz="2000" dirty="0">
              <a:solidFill>
                <a:srgbClr val="000000"/>
              </a:solidFill>
              <a:latin typeface="Helvetica" charset="0"/>
            </a:endParaRPr>
          </a:p>
          <a:p>
            <a:pPr eaLnBrk="1" hangingPunct="1"/>
            <a:r>
              <a:rPr lang="en-US" sz="2000" dirty="0">
                <a:solidFill>
                  <a:srgbClr val="000000"/>
                </a:solidFill>
                <a:latin typeface="Helvetica" charset="0"/>
              </a:rPr>
              <a:t>						</a:t>
            </a:r>
            <a:r>
              <a:rPr lang="en-US" sz="2000" i="1" dirty="0">
                <a:solidFill>
                  <a:srgbClr val="000000"/>
                </a:solidFill>
                <a:latin typeface="Helvetica" charset="0"/>
              </a:rPr>
              <a:t>Formula         Doses	</a:t>
            </a:r>
            <a:r>
              <a:rPr lang="en-US" sz="2000" i="1" dirty="0" err="1">
                <a:solidFill>
                  <a:srgbClr val="000000"/>
                </a:solidFill>
                <a:latin typeface="Helvetica" charset="0"/>
              </a:rPr>
              <a:t>mmol</a:t>
            </a:r>
            <a:r>
              <a:rPr lang="en-US" sz="2000" i="1" dirty="0">
                <a:solidFill>
                  <a:srgbClr val="000000"/>
                </a:solidFill>
                <a:latin typeface="Helvetica" charset="0"/>
              </a:rPr>
              <a:t>/dose</a:t>
            </a:r>
            <a:endParaRPr lang="en-US" sz="2000" dirty="0">
              <a:solidFill>
                <a:srgbClr val="000000"/>
              </a:solidFill>
              <a:latin typeface="Helvetica" charset="0"/>
            </a:endParaRPr>
          </a:p>
          <a:p>
            <a:pPr lvl="1" eaLnBrk="1" hangingPunct="1"/>
            <a:r>
              <a:rPr lang="en-US" sz="2000" dirty="0">
                <a:solidFill>
                  <a:srgbClr val="000000"/>
                </a:solidFill>
                <a:latin typeface="Helvetica" charset="0"/>
              </a:rPr>
              <a:t>Aspirin				C</a:t>
            </a:r>
            <a:r>
              <a:rPr lang="en-US" sz="2000" baseline="-25000" dirty="0">
                <a:solidFill>
                  <a:srgbClr val="000000"/>
                </a:solidFill>
                <a:latin typeface="Helvetica" charset="0"/>
              </a:rPr>
              <a:t>9</a:t>
            </a:r>
            <a:r>
              <a:rPr lang="en-US" sz="2000" dirty="0">
                <a:solidFill>
                  <a:srgbClr val="000000"/>
                </a:solidFill>
                <a:latin typeface="Helvetica" charset="0"/>
              </a:rPr>
              <a:t>H</a:t>
            </a:r>
            <a:r>
              <a:rPr lang="en-US" sz="2000" baseline="-25000" dirty="0">
                <a:solidFill>
                  <a:srgbClr val="000000"/>
                </a:solidFill>
                <a:latin typeface="Helvetica" charset="0"/>
              </a:rPr>
              <a:t>8</a:t>
            </a:r>
            <a:r>
              <a:rPr lang="en-US" sz="2000" dirty="0">
                <a:solidFill>
                  <a:srgbClr val="000000"/>
                </a:solidFill>
                <a:latin typeface="Helvetica" charset="0"/>
              </a:rPr>
              <a:t>O</a:t>
            </a:r>
            <a:r>
              <a:rPr lang="en-US" sz="2000" baseline="-25000" dirty="0">
                <a:solidFill>
                  <a:srgbClr val="000000"/>
                </a:solidFill>
                <a:latin typeface="Helvetica" charset="0"/>
              </a:rPr>
              <a:t>4			</a:t>
            </a:r>
            <a:r>
              <a:rPr lang="en-US" sz="2000" baseline="-25000" dirty="0" smtClean="0">
                <a:solidFill>
                  <a:srgbClr val="000000"/>
                </a:solidFill>
                <a:latin typeface="Helvetica" charset="0"/>
              </a:rPr>
              <a:t>       </a:t>
            </a:r>
            <a:r>
              <a:rPr lang="en-US" sz="2000" dirty="0" smtClean="0">
                <a:solidFill>
                  <a:srgbClr val="000000"/>
                </a:solidFill>
                <a:latin typeface="Helvetica" charset="0"/>
              </a:rPr>
              <a:t> 15.0</a:t>
            </a:r>
            <a:endParaRPr lang="en-US" sz="2000" dirty="0">
              <a:solidFill>
                <a:srgbClr val="000000"/>
              </a:solidFill>
              <a:latin typeface="Helvetica" charset="0"/>
            </a:endParaRPr>
          </a:p>
          <a:p>
            <a:pPr lvl="1" eaLnBrk="1" hangingPunct="1"/>
            <a:r>
              <a:rPr lang="en-US" sz="2000" dirty="0">
                <a:solidFill>
                  <a:srgbClr val="000000"/>
                </a:solidFill>
                <a:latin typeface="Helvetica" charset="0"/>
              </a:rPr>
              <a:t>Ibuprofen 			C</a:t>
            </a:r>
            <a:r>
              <a:rPr lang="en-US" sz="2000" baseline="-25000" dirty="0">
                <a:solidFill>
                  <a:srgbClr val="000000"/>
                </a:solidFill>
                <a:latin typeface="Helvetica" charset="0"/>
              </a:rPr>
              <a:t>13</a:t>
            </a:r>
            <a:r>
              <a:rPr lang="en-US" sz="2000" dirty="0">
                <a:solidFill>
                  <a:srgbClr val="000000"/>
                </a:solidFill>
                <a:latin typeface="Helvetica" charset="0"/>
              </a:rPr>
              <a:t>H</a:t>
            </a:r>
            <a:r>
              <a:rPr lang="en-US" sz="2000" baseline="-25000" dirty="0">
                <a:solidFill>
                  <a:srgbClr val="000000"/>
                </a:solidFill>
                <a:latin typeface="Helvetica" charset="0"/>
              </a:rPr>
              <a:t>18</a:t>
            </a:r>
            <a:r>
              <a:rPr lang="en-US" sz="2000" dirty="0">
                <a:solidFill>
                  <a:srgbClr val="000000"/>
                </a:solidFill>
                <a:latin typeface="Helvetica" charset="0"/>
              </a:rPr>
              <a:t>O</a:t>
            </a:r>
            <a:r>
              <a:rPr lang="en-US" sz="2000" baseline="-25000" dirty="0">
                <a:solidFill>
                  <a:srgbClr val="000000"/>
                </a:solidFill>
                <a:latin typeface="Helvetica" charset="0"/>
              </a:rPr>
              <a:t>2	 	</a:t>
            </a:r>
            <a:r>
              <a:rPr lang="en-US" sz="2000" dirty="0">
                <a:solidFill>
                  <a:srgbClr val="000000"/>
                </a:solidFill>
                <a:latin typeface="Helvetica" charset="0"/>
              </a:rPr>
              <a:t>25.0	?</a:t>
            </a:r>
            <a:r>
              <a:rPr lang="en-US" sz="2000" baseline="-25000" dirty="0">
                <a:solidFill>
                  <a:srgbClr val="000000"/>
                </a:solidFill>
                <a:latin typeface="Helvetica" charset="0"/>
              </a:rPr>
              <a:t> 	</a:t>
            </a:r>
          </a:p>
          <a:p>
            <a:pPr lvl="1" eaLnBrk="1" hangingPunct="1"/>
            <a:r>
              <a:rPr lang="en-US" sz="2000" dirty="0">
                <a:solidFill>
                  <a:srgbClr val="000000"/>
                </a:solidFill>
                <a:latin typeface="Helvetica" charset="0"/>
              </a:rPr>
              <a:t>Naproxen Sodium 	C</a:t>
            </a:r>
            <a:r>
              <a:rPr lang="en-US" sz="2000" baseline="-25000" dirty="0">
                <a:solidFill>
                  <a:srgbClr val="000000"/>
                </a:solidFill>
                <a:latin typeface="Helvetica" charset="0"/>
              </a:rPr>
              <a:t>14</a:t>
            </a:r>
            <a:r>
              <a:rPr lang="en-US" sz="2000" dirty="0">
                <a:solidFill>
                  <a:srgbClr val="000000"/>
                </a:solidFill>
                <a:latin typeface="Helvetica" charset="0"/>
              </a:rPr>
              <a:t>H</a:t>
            </a:r>
            <a:r>
              <a:rPr lang="en-US" sz="2000" baseline="-25000" dirty="0">
                <a:solidFill>
                  <a:srgbClr val="000000"/>
                </a:solidFill>
                <a:latin typeface="Helvetica" charset="0"/>
              </a:rPr>
              <a:t>13</a:t>
            </a:r>
            <a:r>
              <a:rPr lang="en-US" sz="2000" dirty="0">
                <a:solidFill>
                  <a:srgbClr val="000000"/>
                </a:solidFill>
                <a:latin typeface="Helvetica" charset="0"/>
              </a:rPr>
              <a:t>O</a:t>
            </a:r>
            <a:r>
              <a:rPr lang="en-US" sz="2000" baseline="-25000" dirty="0">
                <a:solidFill>
                  <a:srgbClr val="000000"/>
                </a:solidFill>
                <a:latin typeface="Helvetica" charset="0"/>
              </a:rPr>
              <a:t>3</a:t>
            </a:r>
            <a:r>
              <a:rPr lang="en-US" sz="2000" dirty="0">
                <a:solidFill>
                  <a:srgbClr val="000000"/>
                </a:solidFill>
                <a:latin typeface="Helvetica" charset="0"/>
              </a:rPr>
              <a:t>Na 	22.7	?</a:t>
            </a:r>
          </a:p>
          <a:p>
            <a:pPr lvl="1" eaLnBrk="1" hangingPunct="1"/>
            <a:r>
              <a:rPr lang="en-US" sz="2000" dirty="0">
                <a:solidFill>
                  <a:srgbClr val="000000"/>
                </a:solidFill>
                <a:latin typeface="Helvetica" charset="0"/>
              </a:rPr>
              <a:t>Acetaminophen 	C</a:t>
            </a:r>
            <a:r>
              <a:rPr lang="en-US" sz="2000" baseline="-25000" dirty="0">
                <a:solidFill>
                  <a:srgbClr val="000000"/>
                </a:solidFill>
                <a:latin typeface="Helvetica" charset="0"/>
              </a:rPr>
              <a:t>8</a:t>
            </a:r>
            <a:r>
              <a:rPr lang="en-US" sz="2000" dirty="0">
                <a:solidFill>
                  <a:srgbClr val="000000"/>
                </a:solidFill>
                <a:latin typeface="Helvetica" charset="0"/>
              </a:rPr>
              <a:t>H</a:t>
            </a:r>
            <a:r>
              <a:rPr lang="en-US" sz="2000" baseline="-25000" dirty="0">
                <a:solidFill>
                  <a:srgbClr val="000000"/>
                </a:solidFill>
                <a:latin typeface="Helvetica" charset="0"/>
              </a:rPr>
              <a:t>9</a:t>
            </a:r>
            <a:r>
              <a:rPr lang="en-US" sz="2000" dirty="0">
                <a:solidFill>
                  <a:srgbClr val="000000"/>
                </a:solidFill>
                <a:latin typeface="Helvetica" charset="0"/>
              </a:rPr>
              <a:t>NO</a:t>
            </a:r>
            <a:r>
              <a:rPr lang="en-US" sz="2000" baseline="-25000" dirty="0">
                <a:solidFill>
                  <a:srgbClr val="000000"/>
                </a:solidFill>
                <a:latin typeface="Helvetica" charset="0"/>
              </a:rPr>
              <a:t>2	 	</a:t>
            </a:r>
            <a:r>
              <a:rPr lang="en-US" sz="2000" dirty="0">
                <a:solidFill>
                  <a:srgbClr val="000000"/>
                </a:solidFill>
                <a:latin typeface="Helvetica" charset="0"/>
              </a:rPr>
              <a:t>5.0		?</a:t>
            </a:r>
          </a:p>
          <a:p>
            <a:pPr eaLnBrk="1" hangingPunct="1"/>
            <a:endParaRPr lang="en-US" sz="2000" dirty="0">
              <a:solidFill>
                <a:schemeClr val="bg2"/>
              </a:solidFill>
              <a:latin typeface="Helvetica" charset="0"/>
            </a:endParaRPr>
          </a:p>
          <a:p>
            <a:pPr eaLnBrk="1" hangingPunct="1"/>
            <a:endParaRPr lang="en-US" sz="2000" dirty="0">
              <a:solidFill>
                <a:schemeClr val="bg2"/>
              </a:solidFill>
              <a:latin typeface="Helvetica" charset="0"/>
            </a:endParaRPr>
          </a:p>
        </p:txBody>
      </p:sp>
      <p:grpSp>
        <p:nvGrpSpPr>
          <p:cNvPr id="2" name="Group 1"/>
          <p:cNvGrpSpPr/>
          <p:nvPr/>
        </p:nvGrpSpPr>
        <p:grpSpPr>
          <a:xfrm>
            <a:off x="685800" y="4171950"/>
            <a:ext cx="8153400" cy="2305050"/>
            <a:chOff x="685800" y="4171950"/>
            <a:chExt cx="8153400" cy="2305050"/>
          </a:xfrm>
        </p:grpSpPr>
        <p:sp>
          <p:nvSpPr>
            <p:cNvPr id="34821" name="Rectangle 4"/>
            <p:cNvSpPr>
              <a:spLocks noChangeArrowheads="1"/>
            </p:cNvSpPr>
            <p:nvPr/>
          </p:nvSpPr>
          <p:spPr bwMode="auto">
            <a:xfrm>
              <a:off x="685800" y="5646737"/>
              <a:ext cx="8153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dirty="0">
                  <a:solidFill>
                    <a:srgbClr val="800000"/>
                  </a:solidFill>
                  <a:latin typeface="Helvetica" charset="0"/>
                </a:rPr>
                <a:t>Molar Mass Aspirin = 180.1 g/</a:t>
              </a:r>
              <a:r>
                <a:rPr lang="en-US" i="1" dirty="0" err="1">
                  <a:solidFill>
                    <a:srgbClr val="800000"/>
                  </a:solidFill>
                  <a:latin typeface="Helvetica" charset="0"/>
                </a:rPr>
                <a:t>mol</a:t>
              </a:r>
              <a:endParaRPr lang="en-US" i="1" dirty="0">
                <a:solidFill>
                  <a:srgbClr val="800000"/>
                </a:solidFill>
                <a:latin typeface="Helvetica" charset="0"/>
              </a:endParaRPr>
            </a:p>
            <a:p>
              <a:r>
                <a:rPr lang="en-US" dirty="0">
                  <a:solidFill>
                    <a:srgbClr val="000000"/>
                  </a:solidFill>
                  <a:latin typeface="Helvetica" charset="0"/>
                </a:rPr>
                <a:t>5.0 g</a:t>
              </a:r>
              <a:r>
                <a:rPr lang="en-US" dirty="0">
                  <a:solidFill>
                    <a:schemeClr val="bg2"/>
                  </a:solidFill>
                  <a:latin typeface="Helvetica" charset="0"/>
                </a:rPr>
                <a:t> </a:t>
              </a:r>
              <a:r>
                <a:rPr lang="en-US" i="1" dirty="0">
                  <a:solidFill>
                    <a:srgbClr val="800000"/>
                  </a:solidFill>
                  <a:latin typeface="Helvetica" charset="0"/>
                </a:rPr>
                <a:t>/ 180.1 g/</a:t>
              </a:r>
              <a:r>
                <a:rPr lang="en-US" i="1" dirty="0" err="1">
                  <a:solidFill>
                    <a:srgbClr val="800000"/>
                  </a:solidFill>
                  <a:latin typeface="Helvetica" charset="0"/>
                </a:rPr>
                <a:t>mol</a:t>
              </a:r>
              <a:r>
                <a:rPr lang="en-US" i="1" dirty="0">
                  <a:solidFill>
                    <a:srgbClr val="800000"/>
                  </a:solidFill>
                  <a:latin typeface="Helvetica" charset="0"/>
                </a:rPr>
                <a:t> = 0.028 </a:t>
              </a:r>
              <a:r>
                <a:rPr lang="en-US" i="1" dirty="0" err="1">
                  <a:solidFill>
                    <a:srgbClr val="800000"/>
                  </a:solidFill>
                  <a:latin typeface="Helvetica" charset="0"/>
                </a:rPr>
                <a:t>mol</a:t>
              </a:r>
              <a:r>
                <a:rPr lang="en-US" i="1" dirty="0">
                  <a:solidFill>
                    <a:srgbClr val="800000"/>
                  </a:solidFill>
                  <a:latin typeface="Helvetica" charset="0"/>
                </a:rPr>
                <a:t>/</a:t>
              </a:r>
              <a:r>
                <a:rPr lang="en-US" dirty="0">
                  <a:solidFill>
                    <a:srgbClr val="000000"/>
                  </a:solidFill>
                  <a:latin typeface="Helvetica" charset="0"/>
                </a:rPr>
                <a:t>15 doses</a:t>
              </a:r>
              <a:r>
                <a:rPr lang="en-US" dirty="0">
                  <a:solidFill>
                    <a:schemeClr val="bg2"/>
                  </a:solidFill>
                  <a:latin typeface="Helvetica" charset="0"/>
                </a:rPr>
                <a:t> </a:t>
              </a:r>
              <a:r>
                <a:rPr lang="en-US" i="1" dirty="0">
                  <a:solidFill>
                    <a:srgbClr val="800000"/>
                  </a:solidFill>
                  <a:latin typeface="Helvetica" charset="0"/>
                </a:rPr>
                <a:t> = 1.8 </a:t>
              </a:r>
              <a:r>
                <a:rPr lang="en-US" i="1" dirty="0" err="1">
                  <a:solidFill>
                    <a:srgbClr val="000000"/>
                  </a:solidFill>
                  <a:latin typeface="Helvetica" charset="0"/>
                </a:rPr>
                <a:t>mmol</a:t>
              </a:r>
              <a:r>
                <a:rPr lang="en-US" i="1" dirty="0">
                  <a:solidFill>
                    <a:srgbClr val="000000"/>
                  </a:solidFill>
                  <a:latin typeface="Helvetica" charset="0"/>
                </a:rPr>
                <a:t>/dose</a:t>
              </a:r>
              <a:endParaRPr lang="en-US" dirty="0"/>
            </a:p>
          </p:txBody>
        </p:sp>
        <p:sp>
          <p:nvSpPr>
            <p:cNvPr id="34822" name="Rectangle 5"/>
            <p:cNvSpPr>
              <a:spLocks noChangeArrowheads="1"/>
            </p:cNvSpPr>
            <p:nvPr/>
          </p:nvSpPr>
          <p:spPr bwMode="auto">
            <a:xfrm>
              <a:off x="6400800" y="4171950"/>
              <a:ext cx="1890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i="1" dirty="0">
                  <a:solidFill>
                    <a:srgbClr val="800000"/>
                  </a:solidFill>
                  <a:latin typeface="Helvetica" charset="0"/>
                </a:rPr>
                <a:t>1.8 </a:t>
              </a:r>
              <a:r>
                <a:rPr lang="en-US" sz="2000" i="1" dirty="0" err="1">
                  <a:solidFill>
                    <a:srgbClr val="800000"/>
                  </a:solidFill>
                  <a:latin typeface="Helvetica" charset="0"/>
                </a:rPr>
                <a:t>mmol</a:t>
              </a:r>
              <a:r>
                <a:rPr lang="en-US" sz="2000" i="1" dirty="0">
                  <a:solidFill>
                    <a:srgbClr val="800000"/>
                  </a:solidFill>
                  <a:latin typeface="Helvetica" charset="0"/>
                </a:rPr>
                <a:t>/dose</a:t>
              </a:r>
              <a:endParaRPr lang="en-US" sz="2000" dirty="0"/>
            </a:p>
          </p:txBody>
        </p:sp>
      </p:grpSp>
      <p:sp>
        <p:nvSpPr>
          <p:cNvPr id="34823" name="Text Box 7"/>
          <p:cNvSpPr txBox="1">
            <a:spLocks noChangeArrowheads="1"/>
          </p:cNvSpPr>
          <p:nvPr/>
        </p:nvSpPr>
        <p:spPr bwMode="auto">
          <a:xfrm>
            <a:off x="1320573" y="-228600"/>
            <a:ext cx="638539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2800" dirty="0">
              <a:latin typeface="Helvetica" charset="0"/>
            </a:endParaRPr>
          </a:p>
          <a:p>
            <a:pPr algn="ctr" eaLnBrk="1" hangingPunct="1"/>
            <a:r>
              <a:rPr lang="en-US" sz="2800" i="1" dirty="0">
                <a:latin typeface="Helvetica" charset="0"/>
              </a:rPr>
              <a:t>Post Lab: </a:t>
            </a:r>
            <a:r>
              <a:rPr lang="en-US" dirty="0" smtClean="0">
                <a:latin typeface="Helvetica" charset="0"/>
              </a:rPr>
              <a:t>Molar Comparisons of Analgesics</a:t>
            </a:r>
            <a:endParaRPr lang="en-US" dirty="0">
              <a:latin typeface="Helvetica" charset="0"/>
            </a:endParaRPr>
          </a:p>
          <a:p>
            <a:pPr algn="ctr" eaLnBrk="1" hangingPunct="1"/>
            <a:r>
              <a:rPr lang="en-US" dirty="0">
                <a:latin typeface="Helvetica" charset="0"/>
              </a:rPr>
              <a:t>[ </a:t>
            </a:r>
            <a:r>
              <a:rPr lang="en-US" dirty="0" err="1">
                <a:latin typeface="Helvetica" charset="0"/>
              </a:rPr>
              <a:t>eg</a:t>
            </a:r>
            <a:r>
              <a:rPr lang="en-US" dirty="0">
                <a:latin typeface="Helvetica" charset="0"/>
              </a:rPr>
              <a:t>. C</a:t>
            </a:r>
            <a:r>
              <a:rPr lang="en-US" baseline="-25000" dirty="0">
                <a:latin typeface="Helvetica" charset="0"/>
              </a:rPr>
              <a:t>9</a:t>
            </a:r>
            <a:r>
              <a:rPr lang="en-US" dirty="0">
                <a:latin typeface="Helvetica" charset="0"/>
              </a:rPr>
              <a:t>H</a:t>
            </a:r>
            <a:r>
              <a:rPr lang="en-US" baseline="-25000" dirty="0">
                <a:latin typeface="Helvetica" charset="0"/>
              </a:rPr>
              <a:t>8</a:t>
            </a:r>
            <a:r>
              <a:rPr lang="en-US" dirty="0">
                <a:latin typeface="Helvetica" charset="0"/>
              </a:rPr>
              <a:t>O</a:t>
            </a:r>
            <a:r>
              <a:rPr lang="en-US" baseline="-25000" dirty="0">
                <a:latin typeface="Helvetica" charset="0"/>
              </a:rPr>
              <a:t>4 </a:t>
            </a:r>
            <a:r>
              <a:rPr lang="en-US" sz="1800" dirty="0">
                <a:latin typeface="Helvetica" charset="0"/>
              </a:rPr>
              <a:t>]</a:t>
            </a:r>
            <a:r>
              <a:rPr lang="en-US" sz="1800" baseline="-25000" dirty="0">
                <a:latin typeface="Helvetica" charset="0"/>
              </a:rPr>
              <a:t>	</a:t>
            </a:r>
            <a:endParaRPr lang="en-US" sz="1800" dirty="0">
              <a:latin typeface="Helvetica" charset="0"/>
            </a:endParaRPr>
          </a:p>
        </p:txBody>
      </p:sp>
      <p:pic>
        <p:nvPicPr>
          <p:cNvPr id="8" name="Picture 8" descr="Screen Shot 2016-09-29 at 10.48.23 AM.png"/>
          <p:cNvPicPr>
            <a:picLocks noChangeAspect="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219200" y="363583"/>
            <a:ext cx="6172200" cy="3309892"/>
          </a:xfrm>
          <a:prstGeom prst="rect">
            <a:avLst/>
          </a:prstGeom>
          <a:noFill/>
          <a:ln>
            <a:noFill/>
          </a:ln>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Screen Shot 2016-09-29 at 10.50.49 AM.png"/>
          <p:cNvPicPr>
            <a:picLocks noChangeAspect="1"/>
          </p:cNvPicPr>
          <p:nvPr/>
        </p:nvPicPr>
        <p:blipFill>
          <a:blip r:embed="rId3">
            <a:alphaModFix amt="27000"/>
            <a:extLst>
              <a:ext uri="{28A0092B-C50C-407E-A947-70E740481C1C}">
                <a14:useLocalDpi xmlns:a14="http://schemas.microsoft.com/office/drawing/2010/main" val="0"/>
              </a:ext>
            </a:extLst>
          </a:blip>
          <a:srcRect/>
          <a:stretch>
            <a:fillRect/>
          </a:stretch>
        </p:blipFill>
        <p:spPr bwMode="auto">
          <a:xfrm>
            <a:off x="1905000" y="3673475"/>
            <a:ext cx="4629150" cy="2727325"/>
          </a:xfrm>
          <a:prstGeom prst="rect">
            <a:avLst/>
          </a:prstGeom>
          <a:noFill/>
          <a:ln w="9525">
            <a:solidFill>
              <a:srgbClr val="000000">
                <a:alpha val="26000"/>
              </a:srgbClr>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5"/>
          <p:cNvSpPr txBox="1">
            <a:spLocks noChangeArrowheads="1"/>
          </p:cNvSpPr>
          <p:nvPr/>
        </p:nvSpPr>
        <p:spPr bwMode="auto">
          <a:xfrm>
            <a:off x="1431925" y="53578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000">
              <a:solidFill>
                <a:schemeClr val="bg2"/>
              </a:solidFill>
              <a:latin typeface="Helvetica" charset="0"/>
            </a:endParaRPr>
          </a:p>
        </p:txBody>
      </p:sp>
      <p:sp>
        <p:nvSpPr>
          <p:cNvPr id="35843" name="Text Box 7"/>
          <p:cNvSpPr txBox="1">
            <a:spLocks noChangeArrowheads="1"/>
          </p:cNvSpPr>
          <p:nvPr/>
        </p:nvSpPr>
        <p:spPr bwMode="auto">
          <a:xfrm>
            <a:off x="3124200" y="311150"/>
            <a:ext cx="43322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latin typeface="Helvetica" charset="0"/>
              </a:rPr>
              <a:t>Molar Comparisons of Analgesics</a:t>
            </a:r>
          </a:p>
          <a:p>
            <a:pPr algn="ctr" eaLnBrk="1" hangingPunct="1"/>
            <a:r>
              <a:rPr lang="en-US" sz="2000">
                <a:solidFill>
                  <a:srgbClr val="000000"/>
                </a:solidFill>
                <a:latin typeface="Helvetica" charset="0"/>
              </a:rPr>
              <a:t>Calculate Moles : Doses</a:t>
            </a:r>
            <a:r>
              <a:rPr lang="en-US" sz="2800">
                <a:solidFill>
                  <a:srgbClr val="000000"/>
                </a:solidFill>
                <a:latin typeface="Helvetica" charset="0"/>
              </a:rPr>
              <a:t> </a:t>
            </a:r>
            <a:r>
              <a:rPr lang="en-US" sz="1800">
                <a:solidFill>
                  <a:srgbClr val="000000"/>
                </a:solidFill>
                <a:latin typeface="Helvetica" charset="0"/>
              </a:rPr>
              <a:t>(mmol/dose)</a:t>
            </a:r>
          </a:p>
        </p:txBody>
      </p:sp>
      <p:sp>
        <p:nvSpPr>
          <p:cNvPr id="35844" name="Text Box 7">
            <a:hlinkClick r:id="rId2"/>
          </p:cNvPr>
          <p:cNvSpPr txBox="1">
            <a:spLocks noChangeArrowheads="1"/>
          </p:cNvSpPr>
          <p:nvPr/>
        </p:nvSpPr>
        <p:spPr bwMode="auto">
          <a:xfrm>
            <a:off x="38100" y="1676400"/>
            <a:ext cx="296174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2800" dirty="0">
              <a:latin typeface="Helvetica" charset="0"/>
            </a:endParaRPr>
          </a:p>
          <a:p>
            <a:pPr algn="ctr" eaLnBrk="1" hangingPunct="1"/>
            <a:r>
              <a:rPr lang="en-US" sz="2800" i="1" dirty="0">
                <a:latin typeface="Helvetica" charset="0"/>
              </a:rPr>
              <a:t>Post Lab:</a:t>
            </a:r>
          </a:p>
          <a:p>
            <a:pPr algn="ctr" eaLnBrk="1" hangingPunct="1"/>
            <a:r>
              <a:rPr lang="en-US" sz="2000" i="1" dirty="0" smtClean="0">
                <a:solidFill>
                  <a:srgbClr val="FF0000"/>
                </a:solidFill>
                <a:latin typeface="Helvetica" charset="0"/>
              </a:rPr>
              <a:t>Must submit Individually</a:t>
            </a:r>
          </a:p>
          <a:p>
            <a:pPr algn="ctr" eaLnBrk="1" hangingPunct="1"/>
            <a:r>
              <a:rPr lang="en-US" sz="2000" i="1" dirty="0" smtClean="0">
                <a:solidFill>
                  <a:srgbClr val="FF0000"/>
                </a:solidFill>
                <a:latin typeface="Helvetica" charset="0"/>
              </a:rPr>
              <a:t>From calendar link</a:t>
            </a:r>
          </a:p>
          <a:p>
            <a:pPr algn="ctr" eaLnBrk="1" hangingPunct="1"/>
            <a:endParaRPr lang="en-US" sz="2000" i="1" dirty="0">
              <a:solidFill>
                <a:srgbClr val="FF0000"/>
              </a:solidFill>
              <a:latin typeface="Helvetica" charset="0"/>
            </a:endParaRPr>
          </a:p>
          <a:p>
            <a:pPr algn="ctr" eaLnBrk="1" hangingPunct="1"/>
            <a:r>
              <a:rPr lang="en-US" sz="2000" i="1" dirty="0" smtClean="0">
                <a:solidFill>
                  <a:srgbClr val="FF0000"/>
                </a:solidFill>
                <a:latin typeface="Helvetica" charset="0"/>
              </a:rPr>
              <a:t>DUE</a:t>
            </a:r>
          </a:p>
          <a:p>
            <a:pPr algn="ctr" eaLnBrk="1" hangingPunct="1"/>
            <a:r>
              <a:rPr lang="en-US" sz="2000" i="1" dirty="0" smtClean="0">
                <a:solidFill>
                  <a:srgbClr val="FF0000"/>
                </a:solidFill>
                <a:latin typeface="Helvetica" charset="0"/>
              </a:rPr>
              <a:t>Next Lab</a:t>
            </a:r>
            <a:endParaRPr lang="en-US" sz="2000" dirty="0">
              <a:solidFill>
                <a:srgbClr val="FF0000"/>
              </a:solidFill>
              <a:latin typeface="Helvetica" charset="0"/>
            </a:endParaRPr>
          </a:p>
        </p:txBody>
      </p:sp>
      <p:sp>
        <p:nvSpPr>
          <p:cNvPr id="35847" name="TextBox 10"/>
          <p:cNvSpPr txBox="1">
            <a:spLocks noChangeArrowheads="1"/>
          </p:cNvSpPr>
          <p:nvPr/>
        </p:nvSpPr>
        <p:spPr bwMode="auto">
          <a:xfrm>
            <a:off x="7456488" y="4038600"/>
            <a:ext cx="12192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a:p>
        </p:txBody>
      </p:sp>
      <p:pic>
        <p:nvPicPr>
          <p:cNvPr id="2" name="Picture 1" descr="Screen Shot 2019-03-15 at 1.22.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957" y="1295400"/>
            <a:ext cx="3594443" cy="5181600"/>
          </a:xfrm>
          <a:prstGeom prst="rect">
            <a:avLst/>
          </a:prstGeom>
          <a:ln>
            <a:solidFill>
              <a:srgbClr val="008000"/>
            </a:solidFill>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70875</TotalTime>
  <Words>894</Words>
  <Application>Microsoft Macintosh PowerPoint</Application>
  <PresentationFormat>On-screen Show (4:3)</PresentationFormat>
  <Paragraphs>190</Paragraphs>
  <Slides>13</Slides>
  <Notes>3</Notes>
  <HiddenSlides>0</HiddenSlides>
  <MMClips>0</MMClips>
  <ScaleCrop>false</ScaleCrop>
  <HeadingPairs>
    <vt:vector size="8" baseType="variant">
      <vt:variant>
        <vt:lpstr>Theme</vt:lpstr>
      </vt:variant>
      <vt:variant>
        <vt:i4>1</vt:i4>
      </vt:variant>
      <vt:variant>
        <vt:lpstr>Links</vt:lpstr>
      </vt:variant>
      <vt:variant>
        <vt:i4>9</vt:i4>
      </vt:variant>
      <vt:variant>
        <vt:lpstr>Embedded OLE Servers</vt:lpstr>
      </vt:variant>
      <vt:variant>
        <vt:i4>2</vt:i4>
      </vt:variant>
      <vt:variant>
        <vt:lpstr>Slide Titles</vt:lpstr>
      </vt:variant>
      <vt:variant>
        <vt:i4>13</vt:i4>
      </vt:variant>
    </vt:vector>
  </HeadingPairs>
  <TitlesOfParts>
    <vt:vector size="25" baseType="lpstr">
      <vt:lpstr>Office Theme</vt:lpstr>
      <vt:lpstr>\\localhost\Users\ronrusay\Desktop\Powerpoint &amp; Movies\Chem 106.108.120.121 PPT &amp; Mov\Chem 108-2018\!OLE_LINK2</vt:lpstr>
      <vt:lpstr>\\localhost\Users\ronrusay\Desktop\Powerpoint &amp; Movies\Chem 106.108.120.121 PPT &amp; Mov\Chem 108-2018\!OLE_LINK5</vt:lpstr>
      <vt:lpstr>\\localhost\Users\ronrusay\Desktop\Powerpoint &amp; Movies\Chem 106.108.120.121 PPT &amp; Mov\Chem 108-2018\!OLE_LINK6</vt:lpstr>
      <vt:lpstr>\\localhost\Users\ronrusay\Desktop\Powerpoint &amp; Movies\Chem 106.108.120.121 PPT &amp; Mov\Chem 108-2018\!OLE_LINK7</vt:lpstr>
      <vt:lpstr>\\localhost\Users\ronrusay\Desktop\Powerpoint &amp; Movies\Chem 106.108.120.121 PPT &amp; Mov\Chem 108-2018\!OLE_LINK8</vt:lpstr>
      <vt:lpstr>\\localhost\Users\ronrusay\Desktop\Powerpoint &amp; Movies\Chem 106.108.120.121 PPT &amp; Mov\Chem 108-2018\!OLE_LINK7</vt:lpstr>
      <vt:lpstr>\\localhost\Users\ronrusay\Desktop\Powerpoint &amp; Movies\Chem 106.108.120.121 PPT &amp; Mov\Chem 108-2018\!OLE_LINK7</vt:lpstr>
      <vt:lpstr>\\localhost\Users\ronrusay\Desktop\Powerpoint &amp; Movies\Chem 106.108.120.121 PPT &amp; Mov\Chem 108-2018\!OLE_LINK7</vt:lpstr>
      <vt:lpstr>\\localhost\Users\ronrusay\Desktop\Powerpoint &amp; Movies\Chem 106.108.120.121 PPT &amp; Mov\Chem 108-2018\!OLE_LINK8</vt:lpstr>
      <vt:lpstr>Microsoft ClipArt Gallery</vt:lpstr>
      <vt:lpstr>Equation</vt:lpstr>
      <vt:lpstr>Experiments: What’s My Formula?, Nomenclature  &amp; Molecular Modeling   </vt:lpstr>
      <vt:lpstr>PowerPoint Presentation</vt:lpstr>
      <vt:lpstr>PowerPoint Presentation</vt:lpstr>
      <vt:lpstr>Bonds: Molecular Shapes: Molecular Modeling</vt:lpstr>
      <vt:lpstr>PowerPoint Presentation</vt:lpstr>
      <vt:lpstr>PowerPoint Presentation</vt:lpstr>
      <vt:lpstr>PowerPoint Presentation</vt:lpstr>
      <vt:lpstr>PowerPoint Presentation</vt:lpstr>
      <vt:lpstr>PowerPoint Presentation</vt:lpstr>
      <vt:lpstr>PowerPoint Presentation</vt:lpstr>
      <vt:lpstr>QUESTION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166</cp:revision>
  <cp:lastPrinted>2019-03-15T20:58:25Z</cp:lastPrinted>
  <dcterms:created xsi:type="dcterms:W3CDTF">2018-03-21T17:41:03Z</dcterms:created>
  <dcterms:modified xsi:type="dcterms:W3CDTF">2019-03-15T21:00:43Z</dcterms:modified>
</cp:coreProperties>
</file>